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340" r:id="rId5"/>
    <p:sldId id="345" r:id="rId6"/>
    <p:sldId id="346" r:id="rId7"/>
    <p:sldId id="348" r:id="rId8"/>
    <p:sldId id="344" r:id="rId9"/>
    <p:sldId id="347" r:id="rId10"/>
    <p:sldId id="256" r:id="rId11"/>
    <p:sldId id="275" r:id="rId12"/>
    <p:sldId id="268" r:id="rId13"/>
    <p:sldId id="276" r:id="rId14"/>
    <p:sldId id="292" r:id="rId15"/>
    <p:sldId id="288" r:id="rId16"/>
    <p:sldId id="290" r:id="rId17"/>
    <p:sldId id="282" r:id="rId18"/>
    <p:sldId id="279" r:id="rId19"/>
    <p:sldId id="293" r:id="rId20"/>
    <p:sldId id="294" r:id="rId21"/>
    <p:sldId id="264" r:id="rId22"/>
    <p:sldId id="265" r:id="rId23"/>
    <p:sldId id="296" r:id="rId24"/>
    <p:sldId id="297" r:id="rId25"/>
    <p:sldId id="271" r:id="rId26"/>
    <p:sldId id="307" r:id="rId27"/>
    <p:sldId id="311" r:id="rId28"/>
    <p:sldId id="314" r:id="rId29"/>
    <p:sldId id="299" r:id="rId30"/>
    <p:sldId id="303" r:id="rId31"/>
    <p:sldId id="304" r:id="rId32"/>
    <p:sldId id="316" r:id="rId33"/>
    <p:sldId id="339" r:id="rId34"/>
    <p:sldId id="301" r:id="rId35"/>
    <p:sldId id="317" r:id="rId36"/>
    <p:sldId id="318" r:id="rId37"/>
    <p:sldId id="320" r:id="rId38"/>
    <p:sldId id="323" r:id="rId39"/>
    <p:sldId id="325" r:id="rId40"/>
    <p:sldId id="321" r:id="rId41"/>
    <p:sldId id="326" r:id="rId42"/>
    <p:sldId id="329" r:id="rId43"/>
    <p:sldId id="330" r:id="rId44"/>
    <p:sldId id="338" r:id="rId45"/>
    <p:sldId id="331" r:id="rId46"/>
    <p:sldId id="333" r:id="rId47"/>
    <p:sldId id="334" r:id="rId48"/>
    <p:sldId id="335" r:id="rId49"/>
    <p:sldId id="337" r:id="rId50"/>
    <p:sldId id="26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FFFFFF"/>
    <a:srgbClr val="52CDC0"/>
    <a:srgbClr val="F25245"/>
    <a:srgbClr val="FF5969"/>
    <a:srgbClr val="3E95F4"/>
    <a:srgbClr val="3857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76" autoAdjust="0"/>
    <p:restoredTop sz="94660"/>
  </p:normalViewPr>
  <p:slideViewPr>
    <p:cSldViewPr snapToGrid="0">
      <p:cViewPr>
        <p:scale>
          <a:sx n="66" d="100"/>
          <a:sy n="66" d="100"/>
        </p:scale>
        <p:origin x="346" y="4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96787-1716-41CE-B20A-FBE66993AB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7420C3-8C07-478E-AC77-60855A253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92F556-1B69-4EAC-BEDB-EBBF501F3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01A20-E751-4D0C-AA95-928C4A20D2A8}" type="datetimeFigureOut">
              <a:rPr lang="en-US" smtClean="0"/>
              <a:t>11/27/2019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AC87D-9B4B-4C84-AC45-D83043637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27CA0-E5AE-454D-A285-9B8522DC3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0A94-9584-4B8E-A583-B62337BCE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970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2C501-EE58-4C61-ADFF-663998831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2FD528-A738-4E2F-8F63-8A7B2AF0C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78873-BD72-4370-A57F-F39EA9577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01A20-E751-4D0C-AA95-928C4A20D2A8}" type="datetimeFigureOut">
              <a:rPr lang="en-US" smtClean="0"/>
              <a:t>11/27/2019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B02D4-6C2F-4133-98DE-27632AEF6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372A9-CDFA-49B3-B59E-F7943BF4E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0A94-9584-4B8E-A583-B62337BCE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893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6D07F8-B44D-4DC0-818F-DC37BE4E79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FA619B-AB33-45A7-8665-521BE2F930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D729ED-D536-4E32-8A0F-A68BC0FAB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01A20-E751-4D0C-AA95-928C4A20D2A8}" type="datetimeFigureOut">
              <a:rPr lang="en-US" smtClean="0"/>
              <a:t>11/27/2019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B3653-A96F-4DBF-AEA6-AA5A4EAD8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F7ADD-FC02-4619-A3C9-47DEDD8A7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0A94-9584-4B8E-A583-B62337BCE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41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07313-2F92-426A-8923-3CCD31558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13085-E43D-4FBC-8B11-B51C44669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B69617-221E-44E3-92A7-927C23F24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01A20-E751-4D0C-AA95-928C4A20D2A8}" type="datetimeFigureOut">
              <a:rPr lang="en-US" smtClean="0"/>
              <a:t>11/27/2019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175C8-3A65-427C-98BA-7110A7B4D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7631C-6717-4E65-BF2E-54F893BF4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0A94-9584-4B8E-A583-B62337BCE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816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2FA69-64D3-4EE8-9BEF-22753B92A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1F8DA-5590-4CA0-9E7A-0BC97244E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52EDC-1B20-488B-A7D4-D9AE9D5BF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01A20-E751-4D0C-AA95-928C4A20D2A8}" type="datetimeFigureOut">
              <a:rPr lang="en-US" smtClean="0"/>
              <a:t>11/27/2019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00480-B989-41E3-BB24-4F95BC7F3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40C82-A35A-4B94-9520-7102B9788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0A94-9584-4B8E-A583-B62337BCE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83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8D9EE-BD9C-4124-946E-1C488D2F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D3F4A-508E-4AAA-A2A4-9AA8752A6E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B7C5A-8FA0-4282-BC14-C48E542857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13015E-D1B2-4860-BFE8-A1333AF9A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01A20-E751-4D0C-AA95-928C4A20D2A8}" type="datetimeFigureOut">
              <a:rPr lang="en-US" smtClean="0"/>
              <a:t>11/27/2019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867952-D090-43F7-B251-8FBC94F70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3D587-DE5B-4F51-BFD0-7D1DD3805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0A94-9584-4B8E-A583-B62337BCE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236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A0E2B-57DF-46FD-9AF3-736A439AA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90DBA-A726-4033-B7FC-016357C6D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815BD-88C1-4F4F-B790-606F34FB7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FCB64F-5C76-4910-9D48-B6E64ADF6C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66AC87-080F-4604-B1F7-C1E699DD0D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35FEA2-A7CE-4B49-BFDF-4784A2E35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01A20-E751-4D0C-AA95-928C4A20D2A8}" type="datetimeFigureOut">
              <a:rPr lang="en-US" smtClean="0"/>
              <a:t>11/27/2019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85CF73-2663-46B6-B7BF-4620FBE2B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106E4A-06B9-4F01-9287-1B68D6EA4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0A94-9584-4B8E-A583-B62337BCE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94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3140C-538C-4A73-B4BE-2B688EBCE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798488-A914-47F9-97E8-CF86EEB5C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01A20-E751-4D0C-AA95-928C4A20D2A8}" type="datetimeFigureOut">
              <a:rPr lang="en-US" smtClean="0"/>
              <a:t>11/27/2019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58ACA3-A5E3-41D6-8623-6D545E13A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AD0F4F-976F-4631-9001-4AD937AE0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0A94-9584-4B8E-A583-B62337BCE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426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83D825-D04A-4824-B233-908C8AF4E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01A20-E751-4D0C-AA95-928C4A20D2A8}" type="datetimeFigureOut">
              <a:rPr lang="en-US" smtClean="0"/>
              <a:t>11/27/2019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52A4E7-F97B-4A7A-9D5D-3DA790F21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E0E44-C768-46DC-878A-A6C694CEB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0A94-9584-4B8E-A583-B62337BCE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483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89F37-379C-473A-BEEF-DD5535404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FAC26-264A-42C2-960A-9C0F85416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4BD897-A224-4106-959D-B3BD2A667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F480A-386A-4B9E-8589-EE13C10CE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01A20-E751-4D0C-AA95-928C4A20D2A8}" type="datetimeFigureOut">
              <a:rPr lang="en-US" smtClean="0"/>
              <a:t>11/27/2019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64E1F3-FB75-4925-848D-A8F8D4200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C69DD5-99A9-489E-B729-CD8CCF60E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0A94-9584-4B8E-A583-B62337BCE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29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7192C-3063-40E4-BD3D-C8652016F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CC8CE9-6CB1-4E66-91E6-D2902C7ECA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EBC3EB-FA99-4D2B-BA9E-115794C52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026BA5-644D-4153-A9B5-48A8A7A6C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01A20-E751-4D0C-AA95-928C4A20D2A8}" type="datetimeFigureOut">
              <a:rPr lang="en-US" smtClean="0"/>
              <a:t>11/27/2019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CA0B9F-CF0E-4506-8947-9385DCF15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24289-F684-490E-ADDB-70E1A8EA7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0A94-9584-4B8E-A583-B62337BCE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086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7601F8-30EB-445F-BB25-544BBA67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FF48A4-E9FF-4BBB-B5E2-07DFA7578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B7B35-7FF9-4A34-98BE-9D2E4B890A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01A20-E751-4D0C-AA95-928C4A20D2A8}" type="datetimeFigureOut">
              <a:rPr lang="en-US" smtClean="0"/>
              <a:t>11/27/2019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8754E-619C-4ED4-A306-94CD514E17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1B1A5-05C7-471D-B66C-BAFDB12A6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50A94-9584-4B8E-A583-B62337BCE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635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image" Target="../media/image15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" Type="http://schemas.openxmlformats.org/officeDocument/2006/relationships/audio" Target="../media/media1.wav"/><Relationship Id="rId16" Type="http://schemas.openxmlformats.org/officeDocument/2006/relationships/image" Target="../media/image13.svg"/><Relationship Id="rId1" Type="http://schemas.microsoft.com/office/2007/relationships/media" Target="../media/media1.wav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jp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jpg"/><Relationship Id="rId4" Type="http://schemas.openxmlformats.org/officeDocument/2006/relationships/image" Target="../media/image38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gif"/><Relationship Id="rId4" Type="http://schemas.openxmlformats.org/officeDocument/2006/relationships/image" Target="../media/image44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3.svg"/><Relationship Id="rId7" Type="http://schemas.openxmlformats.org/officeDocument/2006/relationships/image" Target="../media/image47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40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9.jpg"/><Relationship Id="rId7" Type="http://schemas.openxmlformats.org/officeDocument/2006/relationships/image" Target="../media/image32.sv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40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8.jpg"/><Relationship Id="rId7" Type="http://schemas.openxmlformats.org/officeDocument/2006/relationships/image" Target="../media/image32.sv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40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51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gif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image" Target="../media/image13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2.png"/><Relationship Id="rId2" Type="http://schemas.openxmlformats.org/officeDocument/2006/relationships/audio" Target="../media/media1.wav"/><Relationship Id="rId16" Type="http://schemas.openxmlformats.org/officeDocument/2006/relationships/image" Target="../media/image17.svg"/><Relationship Id="rId1" Type="http://schemas.microsoft.com/office/2007/relationships/media" Target="../media/media1.wav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6.png"/><Relationship Id="rId10" Type="http://schemas.openxmlformats.org/officeDocument/2006/relationships/image" Target="../media/image7.sv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Relationship Id="rId9" Type="http://schemas.openxmlformats.org/officeDocument/2006/relationships/image" Target="../media/image59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7" Type="http://schemas.openxmlformats.org/officeDocument/2006/relationships/image" Target="../media/image53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60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gif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6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gif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64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gif"/><Relationship Id="rId4" Type="http://schemas.openxmlformats.org/officeDocument/2006/relationships/image" Target="../media/image62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audio" Target="../media/media1.wav"/><Relationship Id="rId16" Type="http://schemas.openxmlformats.org/officeDocument/2006/relationships/image" Target="../media/image13.svg"/><Relationship Id="rId1" Type="http://schemas.microsoft.com/office/2007/relationships/media" Target="../media/media1.wav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9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gif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gi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gi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8.png"/><Relationship Id="rId18" Type="http://schemas.openxmlformats.org/officeDocument/2006/relationships/image" Target="../media/image21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20.png"/><Relationship Id="rId2" Type="http://schemas.openxmlformats.org/officeDocument/2006/relationships/audio" Target="../media/media1.wav"/><Relationship Id="rId16" Type="http://schemas.openxmlformats.org/officeDocument/2006/relationships/image" Target="../media/image13.svg"/><Relationship Id="rId1" Type="http://schemas.microsoft.com/office/2007/relationships/media" Target="../media/media1.wav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22.png"/><Relationship Id="rId2" Type="http://schemas.openxmlformats.org/officeDocument/2006/relationships/audio" Target="../media/media1.wav"/><Relationship Id="rId16" Type="http://schemas.openxmlformats.org/officeDocument/2006/relationships/image" Target="../media/image13.svg"/><Relationship Id="rId20" Type="http://schemas.openxmlformats.org/officeDocument/2006/relationships/image" Target="../media/image21.svg"/><Relationship Id="rId1" Type="http://schemas.microsoft.com/office/2007/relationships/media" Target="../media/media1.wav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19" Type="http://schemas.openxmlformats.org/officeDocument/2006/relationships/image" Target="../media/image20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0379">
            <a:hlinkClick r:id="" action="ppaction://media"/>
            <a:extLst>
              <a:ext uri="{FF2B5EF4-FFF2-40B4-BE49-F238E27FC236}">
                <a16:creationId xmlns:a16="http://schemas.microsoft.com/office/drawing/2014/main" id="{A4E4B830-B578-42B8-95F8-8EF5ECB407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9456" y="6211504"/>
            <a:ext cx="487363" cy="487363"/>
          </a:xfrm>
          <a:prstGeom prst="rect">
            <a:avLst/>
          </a:prstGeom>
        </p:spPr>
      </p:pic>
      <p:pic>
        <p:nvPicPr>
          <p:cNvPr id="10" name="Graphic 9" descr="Burger and drink">
            <a:extLst>
              <a:ext uri="{FF2B5EF4-FFF2-40B4-BE49-F238E27FC236}">
                <a16:creationId xmlns:a16="http://schemas.microsoft.com/office/drawing/2014/main" id="{40BA4238-D59A-4C05-85C0-39CF5FEF7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57233" y="1652264"/>
            <a:ext cx="1038828" cy="1038828"/>
          </a:xfrm>
          <a:prstGeom prst="rect">
            <a:avLst/>
          </a:prstGeom>
        </p:spPr>
      </p:pic>
      <p:pic>
        <p:nvPicPr>
          <p:cNvPr id="12" name="Graphic 11" descr="Hot dog">
            <a:extLst>
              <a:ext uri="{FF2B5EF4-FFF2-40B4-BE49-F238E27FC236}">
                <a16:creationId xmlns:a16="http://schemas.microsoft.com/office/drawing/2014/main" id="{71D10F25-D81C-4BA0-AEDD-1ED3FF2A6E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06063" y="2552218"/>
            <a:ext cx="914400" cy="914400"/>
          </a:xfrm>
          <a:prstGeom prst="rect">
            <a:avLst/>
          </a:prstGeom>
        </p:spPr>
      </p:pic>
      <p:pic>
        <p:nvPicPr>
          <p:cNvPr id="14" name="Graphic 13" descr="Chicken leg">
            <a:extLst>
              <a:ext uri="{FF2B5EF4-FFF2-40B4-BE49-F238E27FC236}">
                <a16:creationId xmlns:a16="http://schemas.microsoft.com/office/drawing/2014/main" id="{9FE1901D-4731-418E-8E65-40EA195630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27478" y="1811427"/>
            <a:ext cx="914400" cy="914400"/>
          </a:xfrm>
          <a:prstGeom prst="rect">
            <a:avLst/>
          </a:prstGeom>
        </p:spPr>
      </p:pic>
      <p:pic>
        <p:nvPicPr>
          <p:cNvPr id="16" name="Graphic 15" descr="Taco">
            <a:extLst>
              <a:ext uri="{FF2B5EF4-FFF2-40B4-BE49-F238E27FC236}">
                <a16:creationId xmlns:a16="http://schemas.microsoft.com/office/drawing/2014/main" id="{BC887E24-C367-4EA8-BC67-635A2F1B4B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492709" y="2534834"/>
            <a:ext cx="914400" cy="914400"/>
          </a:xfrm>
          <a:prstGeom prst="rect">
            <a:avLst/>
          </a:prstGeom>
        </p:spPr>
      </p:pic>
      <p:pic>
        <p:nvPicPr>
          <p:cNvPr id="18" name="Graphic 17" descr="Person eating">
            <a:extLst>
              <a:ext uri="{FF2B5EF4-FFF2-40B4-BE49-F238E27FC236}">
                <a16:creationId xmlns:a16="http://schemas.microsoft.com/office/drawing/2014/main" id="{691D73E5-2546-41EE-B67B-9C88A65E3D6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67889" y="3258255"/>
            <a:ext cx="2248454" cy="224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339064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 numSld="5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489092" y="26581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Steps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8452407" y="24170"/>
            <a:ext cx="10083262" cy="6858000"/>
            <a:chOff x="491575" y="0"/>
            <a:chExt cx="1008326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051112"/>
              <a:ext cx="19920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5400" b="1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83EA2CA-A17F-4A6A-AC3E-6F8757F77880}"/>
              </a:ext>
            </a:extLst>
          </p:cNvPr>
          <p:cNvGrpSpPr/>
          <p:nvPr/>
        </p:nvGrpSpPr>
        <p:grpSpPr>
          <a:xfrm>
            <a:off x="7976170" y="1491437"/>
            <a:ext cx="1805441" cy="1894017"/>
            <a:chOff x="6381342" y="2182683"/>
            <a:chExt cx="1805441" cy="1894017"/>
          </a:xfrm>
        </p:grpSpPr>
        <p:sp>
          <p:nvSpPr>
            <p:cNvPr id="97" name="Rectangle: Top Corners Rounded 96">
              <a:extLst>
                <a:ext uri="{FF2B5EF4-FFF2-40B4-BE49-F238E27FC236}">
                  <a16:creationId xmlns:a16="http://schemas.microsoft.com/office/drawing/2014/main" id="{225A95EB-3596-4C52-91EE-39023E85BE2D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9A6427C-7201-480C-B8BA-C01C9BCA7B52}"/>
                </a:ext>
              </a:extLst>
            </p:cNvPr>
            <p:cNvSpPr txBox="1"/>
            <p:nvPr/>
          </p:nvSpPr>
          <p:spPr>
            <a:xfrm>
              <a:off x="6381342" y="2182683"/>
              <a:ext cx="18054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Part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4F68486-5533-4B47-B6BA-92533CBB4036}"/>
                </a:ext>
              </a:extLst>
            </p:cNvPr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3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2310FCA-56F2-4778-94B7-C1B5FD53AE20}"/>
              </a:ext>
            </a:extLst>
          </p:cNvPr>
          <p:cNvGrpSpPr/>
          <p:nvPr/>
        </p:nvGrpSpPr>
        <p:grpSpPr>
          <a:xfrm>
            <a:off x="5479293" y="1491437"/>
            <a:ext cx="1805441" cy="1894017"/>
            <a:chOff x="3884465" y="2182683"/>
            <a:chExt cx="1805441" cy="1894017"/>
          </a:xfrm>
        </p:grpSpPr>
        <p:sp>
          <p:nvSpPr>
            <p:cNvPr id="101" name="Rectangle: Top Corners Rounded 100">
              <a:extLst>
                <a:ext uri="{FF2B5EF4-FFF2-40B4-BE49-F238E27FC236}">
                  <a16:creationId xmlns:a16="http://schemas.microsoft.com/office/drawing/2014/main" id="{E792FABC-AA8F-4748-B8FA-DBB9112863AC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3919267-9DA5-4811-B4F4-94D72398E7FD}"/>
                </a:ext>
              </a:extLst>
            </p:cNvPr>
            <p:cNvSpPr txBox="1"/>
            <p:nvPr/>
          </p:nvSpPr>
          <p:spPr>
            <a:xfrm>
              <a:off x="3884465" y="2182683"/>
              <a:ext cx="18054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Part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ECB41C1-3E79-45AA-B100-38C9E092C776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2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87830BE-EEF7-4034-8ABE-3212DB467DB4}"/>
              </a:ext>
            </a:extLst>
          </p:cNvPr>
          <p:cNvGrpSpPr/>
          <p:nvPr/>
        </p:nvGrpSpPr>
        <p:grpSpPr>
          <a:xfrm>
            <a:off x="2982416" y="1491437"/>
            <a:ext cx="1805441" cy="1894017"/>
            <a:chOff x="1387588" y="2182683"/>
            <a:chExt cx="1805441" cy="1894017"/>
          </a:xfrm>
        </p:grpSpPr>
        <p:sp>
          <p:nvSpPr>
            <p:cNvPr id="105" name="Rectangle: Top Corners Rounded 104">
              <a:extLst>
                <a:ext uri="{FF2B5EF4-FFF2-40B4-BE49-F238E27FC236}">
                  <a16:creationId xmlns:a16="http://schemas.microsoft.com/office/drawing/2014/main" id="{F1B87F23-BD02-4DB3-947D-2F61C5B87FEF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D8301A0-49D9-41A5-A227-2E35458E6401}"/>
                </a:ext>
              </a:extLst>
            </p:cNvPr>
            <p:cNvSpPr txBox="1"/>
            <p:nvPr/>
          </p:nvSpPr>
          <p:spPr>
            <a:xfrm>
              <a:off x="1387588" y="2182683"/>
              <a:ext cx="18054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Part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36675CF-5B12-4D6B-8C03-F29656450255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48958204-CE05-4E79-AC55-C76FBB79E37F}"/>
              </a:ext>
            </a:extLst>
          </p:cNvPr>
          <p:cNvSpPr/>
          <p:nvPr/>
        </p:nvSpPr>
        <p:spPr>
          <a:xfrm flipV="1">
            <a:off x="3089346" y="2452004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406A5A75-24F0-496A-82D6-E2B37B100BBD}"/>
              </a:ext>
            </a:extLst>
          </p:cNvPr>
          <p:cNvSpPr/>
          <p:nvPr/>
        </p:nvSpPr>
        <p:spPr>
          <a:xfrm flipV="1">
            <a:off x="5586223" y="2452004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B8C3E14B-EBB2-49A7-9A4E-9C6AFAF9A364}"/>
              </a:ext>
            </a:extLst>
          </p:cNvPr>
          <p:cNvSpPr/>
          <p:nvPr/>
        </p:nvSpPr>
        <p:spPr>
          <a:xfrm flipV="1">
            <a:off x="8083100" y="2452004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D94F991-2744-4D5C-BE57-A0C261539D2C}"/>
              </a:ext>
            </a:extLst>
          </p:cNvPr>
          <p:cNvGrpSpPr/>
          <p:nvPr/>
        </p:nvGrpSpPr>
        <p:grpSpPr>
          <a:xfrm>
            <a:off x="2964578" y="3010221"/>
            <a:ext cx="1805441" cy="1090868"/>
            <a:chOff x="1369750" y="3701467"/>
            <a:chExt cx="1805441" cy="1090868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721CE74-40AC-4223-B129-B3A270C7429B}"/>
                </a:ext>
              </a:extLst>
            </p:cNvPr>
            <p:cNvSpPr txBox="1"/>
            <p:nvPr/>
          </p:nvSpPr>
          <p:spPr>
            <a:xfrm>
              <a:off x="1369750" y="3701467"/>
              <a:ext cx="18054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RESEARCH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C94FF53-E358-452A-A5CE-3296318ABBE9}"/>
                </a:ext>
              </a:extLst>
            </p:cNvPr>
            <p:cNvSpPr txBox="1"/>
            <p:nvPr/>
          </p:nvSpPr>
          <p:spPr>
            <a:xfrm>
              <a:off x="1518638" y="4053671"/>
              <a:ext cx="159158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Through Survey, Questionnaire, </a:t>
              </a:r>
            </a:p>
            <a:p>
              <a:pPr algn="ctr"/>
              <a:r>
                <a:rPr lang="en-US" sz="14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interview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60A9D1F-EDAE-418D-A3C8-F8109A2B052A}"/>
              </a:ext>
            </a:extLst>
          </p:cNvPr>
          <p:cNvGrpSpPr/>
          <p:nvPr/>
        </p:nvGrpSpPr>
        <p:grpSpPr>
          <a:xfrm>
            <a:off x="5572502" y="3029845"/>
            <a:ext cx="1591582" cy="733513"/>
            <a:chOff x="3977674" y="3721091"/>
            <a:chExt cx="1591582" cy="733513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1705BAF-DCDA-4FDC-8DA1-1FBA870AE5C8}"/>
                </a:ext>
              </a:extLst>
            </p:cNvPr>
            <p:cNvSpPr txBox="1"/>
            <p:nvPr/>
          </p:nvSpPr>
          <p:spPr>
            <a:xfrm>
              <a:off x="3977674" y="3721091"/>
              <a:ext cx="1591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2CBBE"/>
                  </a:solidFill>
                  <a:latin typeface="Tw Cen MT" panose="020B0602020104020603" pitchFamily="34" charset="0"/>
                </a:rPr>
                <a:t>DESIGN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BD17202-B0A7-4912-9A5D-8F55518824B3}"/>
                </a:ext>
              </a:extLst>
            </p:cNvPr>
            <p:cNvSpPr txBox="1"/>
            <p:nvPr/>
          </p:nvSpPr>
          <p:spPr>
            <a:xfrm>
              <a:off x="3977674" y="4146827"/>
              <a:ext cx="15915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Prototype design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1F66AC79-730F-4E07-974E-4F08542F2C4A}"/>
              </a:ext>
            </a:extLst>
          </p:cNvPr>
          <p:cNvGrpSpPr/>
          <p:nvPr/>
        </p:nvGrpSpPr>
        <p:grpSpPr>
          <a:xfrm>
            <a:off x="8083100" y="3061632"/>
            <a:ext cx="1591582" cy="917169"/>
            <a:chOff x="6488272" y="3752878"/>
            <a:chExt cx="1591582" cy="917169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025EBC6-5731-4D97-B58C-0E0C20D47817}"/>
                </a:ext>
              </a:extLst>
            </p:cNvPr>
            <p:cNvSpPr txBox="1"/>
            <p:nvPr/>
          </p:nvSpPr>
          <p:spPr>
            <a:xfrm>
              <a:off x="6488272" y="3752878"/>
              <a:ext cx="1591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EC63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38973E8-8FEC-48EF-89C3-A1086AD31515}"/>
                </a:ext>
              </a:extLst>
            </p:cNvPr>
            <p:cNvSpPr txBox="1"/>
            <p:nvPr/>
          </p:nvSpPr>
          <p:spPr>
            <a:xfrm>
              <a:off x="6488272" y="4146827"/>
              <a:ext cx="15915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Solution based on</a:t>
              </a:r>
            </a:p>
            <a:p>
              <a:pPr algn="ctr"/>
              <a:r>
                <a:rPr lang="en-US" sz="14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User demand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1E1EB09-3B7F-4AD1-85F5-A963B8B7D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659" y="4229239"/>
            <a:ext cx="894354" cy="894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331A99-A934-4099-9190-67078252B1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947" y="4229326"/>
            <a:ext cx="897858" cy="897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285DFE-7CB0-4F85-899B-F151E785F8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674" y="4229239"/>
            <a:ext cx="907482" cy="907480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A31E14AA-E8D8-4DCF-9955-0AA095982367}"/>
              </a:ext>
            </a:extLst>
          </p:cNvPr>
          <p:cNvSpPr txBox="1"/>
          <p:nvPr/>
        </p:nvSpPr>
        <p:spPr>
          <a:xfrm rot="16200000">
            <a:off x="265493" y="3211370"/>
            <a:ext cx="1992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0EEF0"/>
                </a:solidFill>
                <a:latin typeface="Tw Cen MT" panose="020B0602020104020603" pitchFamily="34" charset="0"/>
              </a:rPr>
              <a:t>Factors</a:t>
            </a: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CA2848D-D1D9-4732-A325-41B24B2298B9}"/>
              </a:ext>
            </a:extLst>
          </p:cNvPr>
          <p:cNvGrpSpPr/>
          <p:nvPr/>
        </p:nvGrpSpPr>
        <p:grpSpPr>
          <a:xfrm>
            <a:off x="5163160" y="878988"/>
            <a:ext cx="1434489" cy="190500"/>
            <a:chOff x="4679586" y="878988"/>
            <a:chExt cx="1434489" cy="190500"/>
          </a:xfrm>
        </p:grpSpPr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EC9433B-033F-473A-AB92-F9AF556C5950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650DFA93-4A52-4A01-AEF0-CF87D09959BD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116EE041-06CC-4345-A6AF-2538288913CA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FE259820-7DDF-44B0-AD01-FE3C14886183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56FE280A-85B5-442A-BDAE-C98C3FC36F57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5A8D30DD-01A0-45B3-89D7-23FF3E7659DB}"/>
              </a:ext>
            </a:extLst>
          </p:cNvPr>
          <p:cNvSpPr txBox="1"/>
          <p:nvPr/>
        </p:nvSpPr>
        <p:spPr>
          <a:xfrm>
            <a:off x="2240948" y="17110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P A R T S</a:t>
            </a:r>
          </a:p>
        </p:txBody>
      </p:sp>
    </p:spTree>
    <p:extLst>
      <p:ext uri="{BB962C8B-B14F-4D97-AF65-F5344CB8AC3E}">
        <p14:creationId xmlns:p14="http://schemas.microsoft.com/office/powerpoint/2010/main" val="1029739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75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25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9" grpId="0" animBg="1"/>
      <p:bldP spid="1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489092" y="26581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Steps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8452407" y="24170"/>
            <a:ext cx="10083262" cy="6858000"/>
            <a:chOff x="491575" y="0"/>
            <a:chExt cx="1008326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051112"/>
              <a:ext cx="19920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5400" b="1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87830BE-EEF7-4034-8ABE-3212DB467DB4}"/>
              </a:ext>
            </a:extLst>
          </p:cNvPr>
          <p:cNvGrpSpPr/>
          <p:nvPr/>
        </p:nvGrpSpPr>
        <p:grpSpPr>
          <a:xfrm>
            <a:off x="4950112" y="1491437"/>
            <a:ext cx="1805441" cy="1894017"/>
            <a:chOff x="1387588" y="2182683"/>
            <a:chExt cx="1805441" cy="1894017"/>
          </a:xfrm>
        </p:grpSpPr>
        <p:sp>
          <p:nvSpPr>
            <p:cNvPr id="105" name="Rectangle: Top Corners Rounded 104">
              <a:extLst>
                <a:ext uri="{FF2B5EF4-FFF2-40B4-BE49-F238E27FC236}">
                  <a16:creationId xmlns:a16="http://schemas.microsoft.com/office/drawing/2014/main" id="{F1B87F23-BD02-4DB3-947D-2F61C5B87FEF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D8301A0-49D9-41A5-A227-2E35458E6401}"/>
                </a:ext>
              </a:extLst>
            </p:cNvPr>
            <p:cNvSpPr txBox="1"/>
            <p:nvPr/>
          </p:nvSpPr>
          <p:spPr>
            <a:xfrm>
              <a:off x="1387588" y="2182683"/>
              <a:ext cx="18054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Part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36675CF-5B12-4D6B-8C03-F29656450255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48958204-CE05-4E79-AC55-C76FBB79E37F}"/>
              </a:ext>
            </a:extLst>
          </p:cNvPr>
          <p:cNvSpPr/>
          <p:nvPr/>
        </p:nvSpPr>
        <p:spPr>
          <a:xfrm flipV="1">
            <a:off x="5057042" y="2452004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D94F991-2744-4D5C-BE57-A0C261539D2C}"/>
              </a:ext>
            </a:extLst>
          </p:cNvPr>
          <p:cNvGrpSpPr/>
          <p:nvPr/>
        </p:nvGrpSpPr>
        <p:grpSpPr>
          <a:xfrm>
            <a:off x="4932274" y="3010221"/>
            <a:ext cx="1805441" cy="1090868"/>
            <a:chOff x="1369750" y="3701467"/>
            <a:chExt cx="1805441" cy="1090868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721CE74-40AC-4223-B129-B3A270C7429B}"/>
                </a:ext>
              </a:extLst>
            </p:cNvPr>
            <p:cNvSpPr txBox="1"/>
            <p:nvPr/>
          </p:nvSpPr>
          <p:spPr>
            <a:xfrm>
              <a:off x="1369750" y="3701467"/>
              <a:ext cx="18054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RESEARCH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C94FF53-E358-452A-A5CE-3296318ABBE9}"/>
                </a:ext>
              </a:extLst>
            </p:cNvPr>
            <p:cNvSpPr txBox="1"/>
            <p:nvPr/>
          </p:nvSpPr>
          <p:spPr>
            <a:xfrm>
              <a:off x="1518638" y="4053671"/>
              <a:ext cx="159158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Through Survey, Questionnaire, </a:t>
              </a:r>
            </a:p>
            <a:p>
              <a:pPr algn="ctr"/>
              <a:r>
                <a:rPr lang="en-US" sz="14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interview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1E1EB09-3B7F-4AD1-85F5-A963B8B7D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355" y="4229239"/>
            <a:ext cx="894354" cy="894352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A31E14AA-E8D8-4DCF-9955-0AA095982367}"/>
              </a:ext>
            </a:extLst>
          </p:cNvPr>
          <p:cNvSpPr txBox="1"/>
          <p:nvPr/>
        </p:nvSpPr>
        <p:spPr>
          <a:xfrm rot="16200000">
            <a:off x="285194" y="3237951"/>
            <a:ext cx="1992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0EEF0"/>
                </a:solidFill>
                <a:latin typeface="Tw Cen MT" panose="020B0602020104020603" pitchFamily="34" charset="0"/>
              </a:rPr>
              <a:t>Factors</a:t>
            </a: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CA2848D-D1D9-4732-A325-41B24B2298B9}"/>
              </a:ext>
            </a:extLst>
          </p:cNvPr>
          <p:cNvGrpSpPr/>
          <p:nvPr/>
        </p:nvGrpSpPr>
        <p:grpSpPr>
          <a:xfrm>
            <a:off x="5163160" y="878988"/>
            <a:ext cx="1434489" cy="190500"/>
            <a:chOff x="4679586" y="878988"/>
            <a:chExt cx="1434489" cy="190500"/>
          </a:xfrm>
        </p:grpSpPr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EC9433B-033F-473A-AB92-F9AF556C5950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650DFA93-4A52-4A01-AEF0-CF87D09959BD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116EE041-06CC-4345-A6AF-2538288913CA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FE259820-7DDF-44B0-AD01-FE3C14886183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56FE280A-85B5-442A-BDAE-C98C3FC36F57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5A8D30DD-01A0-45B3-89D7-23FF3E7659DB}"/>
              </a:ext>
            </a:extLst>
          </p:cNvPr>
          <p:cNvSpPr txBox="1"/>
          <p:nvPr/>
        </p:nvSpPr>
        <p:spPr>
          <a:xfrm>
            <a:off x="2240948" y="17110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P A R T S</a:t>
            </a:r>
          </a:p>
        </p:txBody>
      </p:sp>
    </p:spTree>
    <p:extLst>
      <p:ext uri="{BB962C8B-B14F-4D97-AF65-F5344CB8AC3E}">
        <p14:creationId xmlns:p14="http://schemas.microsoft.com/office/powerpoint/2010/main" val="2429036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180731" y="3301772"/>
              <a:ext cx="353009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Problem Space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Steps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249666" y="-4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Factors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277CEC9-24C9-4B1D-964A-A216786A7724}"/>
              </a:ext>
            </a:extLst>
          </p:cNvPr>
          <p:cNvCxnSpPr/>
          <p:nvPr/>
        </p:nvCxnSpPr>
        <p:spPr>
          <a:xfrm>
            <a:off x="3583933" y="3649635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1840EDE-DF70-433F-86FE-A402BC5C2DDE}"/>
              </a:ext>
            </a:extLst>
          </p:cNvPr>
          <p:cNvGrpSpPr/>
          <p:nvPr/>
        </p:nvGrpSpPr>
        <p:grpSpPr>
          <a:xfrm>
            <a:off x="3372839" y="3544088"/>
            <a:ext cx="211094" cy="211094"/>
            <a:chOff x="1677812" y="4248152"/>
            <a:chExt cx="211094" cy="211094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43B84625-CD81-4477-AFEA-2D657FFA16C5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0BB5737-FB23-4CC2-81BC-52D57E7FB8E9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5DAD85F-381F-4EA0-9781-3C23F8D9AC73}"/>
              </a:ext>
            </a:extLst>
          </p:cNvPr>
          <p:cNvCxnSpPr/>
          <p:nvPr/>
        </p:nvCxnSpPr>
        <p:spPr>
          <a:xfrm>
            <a:off x="5731652" y="3649635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76B67BC-401F-4EA8-8CBE-EEB8DFAA45A7}"/>
              </a:ext>
            </a:extLst>
          </p:cNvPr>
          <p:cNvGrpSpPr/>
          <p:nvPr/>
        </p:nvGrpSpPr>
        <p:grpSpPr>
          <a:xfrm>
            <a:off x="5550846" y="3544088"/>
            <a:ext cx="211094" cy="211094"/>
            <a:chOff x="3855819" y="4248152"/>
            <a:chExt cx="211094" cy="211094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399A27A-C7E8-457C-9D90-A66A1BF1F76F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C4008114-54A1-42C2-9000-1CC3AE1D8927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90AD362-84BB-49C7-8C91-CDB895729924}"/>
              </a:ext>
            </a:extLst>
          </p:cNvPr>
          <p:cNvGrpSpPr/>
          <p:nvPr/>
        </p:nvGrpSpPr>
        <p:grpSpPr>
          <a:xfrm>
            <a:off x="7668277" y="3544088"/>
            <a:ext cx="211094" cy="211094"/>
            <a:chOff x="5973250" y="4248152"/>
            <a:chExt cx="211094" cy="211094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A32FB427-F316-4459-B06D-2A2B27FC7053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35EF795-8B2D-4CD0-87FF-5756B089D921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70B20FE2-BC47-4EB2-B7EA-CBE6F5B390D3}"/>
              </a:ext>
            </a:extLst>
          </p:cNvPr>
          <p:cNvSpPr txBox="1"/>
          <p:nvPr/>
        </p:nvSpPr>
        <p:spPr>
          <a:xfrm>
            <a:off x="2328453" y="3735537"/>
            <a:ext cx="2473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5969"/>
                </a:solidFill>
                <a:latin typeface="Tw Cen MT" panose="020B0602020104020603" pitchFamily="34" charset="0"/>
              </a:rPr>
              <a:t>Food Selection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58D17C2-3595-44AD-9D77-27C29A8030BC}"/>
              </a:ext>
            </a:extLst>
          </p:cNvPr>
          <p:cNvSpPr txBox="1"/>
          <p:nvPr/>
        </p:nvSpPr>
        <p:spPr>
          <a:xfrm>
            <a:off x="4517363" y="3735537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52CBBE"/>
                </a:solidFill>
                <a:latin typeface="Tw Cen MT" panose="020B0602020104020603" pitchFamily="34" charset="0"/>
              </a:rPr>
              <a:t>Logistic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B60C2261-B057-44FB-B300-F0F52E3F90C0}"/>
              </a:ext>
            </a:extLst>
          </p:cNvPr>
          <p:cNvSpPr txBox="1"/>
          <p:nvPr/>
        </p:nvSpPr>
        <p:spPr>
          <a:xfrm>
            <a:off x="6896370" y="4952380"/>
            <a:ext cx="1849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8562F22-E78F-4DD5-9BBD-EEAB69C0B365}"/>
              </a:ext>
            </a:extLst>
          </p:cNvPr>
          <p:cNvSpPr txBox="1"/>
          <p:nvPr/>
        </p:nvSpPr>
        <p:spPr>
          <a:xfrm>
            <a:off x="6270763" y="3755182"/>
            <a:ext cx="3181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EC630"/>
                </a:solidFill>
                <a:latin typeface="Tw Cen MT" panose="020B0602020104020603" pitchFamily="34" charset="0"/>
              </a:rPr>
              <a:t>Nutrition &amp; </a:t>
            </a:r>
          </a:p>
          <a:p>
            <a:pPr algn="ctr"/>
            <a:r>
              <a:rPr lang="en-US" sz="2800" b="1" dirty="0">
                <a:solidFill>
                  <a:srgbClr val="FEC630"/>
                </a:solidFill>
                <a:latin typeface="Tw Cen MT" panose="020B0602020104020603" pitchFamily="34" charset="0"/>
              </a:rPr>
              <a:t>Food Safety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1450F4-A7BD-494E-BD71-C6C5EB8D03D1}"/>
              </a:ext>
            </a:extLst>
          </p:cNvPr>
          <p:cNvGrpSpPr/>
          <p:nvPr/>
        </p:nvGrpSpPr>
        <p:grpSpPr>
          <a:xfrm>
            <a:off x="2835137" y="1782296"/>
            <a:ext cx="1275682" cy="1275682"/>
            <a:chOff x="3063120" y="1755914"/>
            <a:chExt cx="1275682" cy="1275682"/>
          </a:xfrm>
        </p:grpSpPr>
        <p:sp>
          <p:nvSpPr>
            <p:cNvPr id="120" name="Teardrop 119">
              <a:extLst>
                <a:ext uri="{FF2B5EF4-FFF2-40B4-BE49-F238E27FC236}">
                  <a16:creationId xmlns:a16="http://schemas.microsoft.com/office/drawing/2014/main" id="{5E489B47-B2BB-4EFB-8EC4-21C10615E463}"/>
                </a:ext>
              </a:extLst>
            </p:cNvPr>
            <p:cNvSpPr/>
            <p:nvPr/>
          </p:nvSpPr>
          <p:spPr>
            <a:xfrm rot="8100000">
              <a:off x="306312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862B435C-D1B2-4C1C-B995-8D888E87C5D7}"/>
                </a:ext>
              </a:extLst>
            </p:cNvPr>
            <p:cNvSpPr/>
            <p:nvPr/>
          </p:nvSpPr>
          <p:spPr>
            <a:xfrm>
              <a:off x="325746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262C0D94-FE17-421D-AA32-BD4AFE13E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96" y="2066644"/>
              <a:ext cx="627392" cy="62739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91C1607-C8B7-4B99-9DC5-3321A9E92D49}"/>
              </a:ext>
            </a:extLst>
          </p:cNvPr>
          <p:cNvGrpSpPr/>
          <p:nvPr/>
        </p:nvGrpSpPr>
        <p:grpSpPr>
          <a:xfrm>
            <a:off x="5014457" y="1782296"/>
            <a:ext cx="1275682" cy="1275682"/>
            <a:chOff x="5242440" y="1755914"/>
            <a:chExt cx="1275682" cy="1275682"/>
          </a:xfrm>
        </p:grpSpPr>
        <p:sp>
          <p:nvSpPr>
            <p:cNvPr id="124" name="Teardrop 123">
              <a:extLst>
                <a:ext uri="{FF2B5EF4-FFF2-40B4-BE49-F238E27FC236}">
                  <a16:creationId xmlns:a16="http://schemas.microsoft.com/office/drawing/2014/main" id="{A44D7BEA-70F0-4773-A72C-A5B9951D3536}"/>
                </a:ext>
              </a:extLst>
            </p:cNvPr>
            <p:cNvSpPr/>
            <p:nvPr/>
          </p:nvSpPr>
          <p:spPr>
            <a:xfrm rot="8100000">
              <a:off x="524244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431DABB-47B8-4640-BD39-9CC7E2CDA115}"/>
                </a:ext>
              </a:extLst>
            </p:cNvPr>
            <p:cNvSpPr/>
            <p:nvPr/>
          </p:nvSpPr>
          <p:spPr>
            <a:xfrm>
              <a:off x="543678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B5EEDA48-5891-495E-A9A5-8AEE83947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5681" y="2061164"/>
              <a:ext cx="659146" cy="659144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A807BE1-996E-4364-AC05-CAC8C826377C}"/>
              </a:ext>
            </a:extLst>
          </p:cNvPr>
          <p:cNvGrpSpPr/>
          <p:nvPr/>
        </p:nvGrpSpPr>
        <p:grpSpPr>
          <a:xfrm>
            <a:off x="7125198" y="1782296"/>
            <a:ext cx="1275682" cy="1275682"/>
            <a:chOff x="7353181" y="1755914"/>
            <a:chExt cx="1275682" cy="1275682"/>
          </a:xfrm>
        </p:grpSpPr>
        <p:sp>
          <p:nvSpPr>
            <p:cNvPr id="128" name="Teardrop 127">
              <a:extLst>
                <a:ext uri="{FF2B5EF4-FFF2-40B4-BE49-F238E27FC236}">
                  <a16:creationId xmlns:a16="http://schemas.microsoft.com/office/drawing/2014/main" id="{76257F1B-992C-4717-A6A2-EDE25A4F31C3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CBB174F9-BA66-486F-BC62-F2720CED100C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58BE45EE-A44E-41D8-8C13-099C1F70E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D763B44-6900-4A2C-A2D4-BBA4BFB83C29}"/>
              </a:ext>
            </a:extLst>
          </p:cNvPr>
          <p:cNvGrpSpPr/>
          <p:nvPr/>
        </p:nvGrpSpPr>
        <p:grpSpPr>
          <a:xfrm>
            <a:off x="5163160" y="878988"/>
            <a:ext cx="1434489" cy="190500"/>
            <a:chOff x="4679586" y="878988"/>
            <a:chExt cx="1434489" cy="190500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BBBC30BD-C7A9-4808-9420-C8AF838584B6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E2EE00B-4EED-4756-BF08-A6FB1FA5D0F7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18A3944-5C51-4FA9-A9AC-2F2B088D5644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8A5331-76E1-4F9D-9C1A-459B1952D587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AF49B31-696D-4EB0-B9D7-415A6A8F8D4F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EA2295EF-B30B-4EA1-9816-8D81DF8A0333}"/>
              </a:ext>
            </a:extLst>
          </p:cNvPr>
          <p:cNvSpPr txBox="1"/>
          <p:nvPr/>
        </p:nvSpPr>
        <p:spPr>
          <a:xfrm>
            <a:off x="2240948" y="17110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SUB PROBLEM SPACES</a:t>
            </a:r>
          </a:p>
        </p:txBody>
      </p:sp>
    </p:spTree>
    <p:extLst>
      <p:ext uri="{BB962C8B-B14F-4D97-AF65-F5344CB8AC3E}">
        <p14:creationId xmlns:p14="http://schemas.microsoft.com/office/powerpoint/2010/main" val="262449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25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14" grpId="0"/>
      <p:bldP spid="1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4588C61-D1BC-498D-980E-C876F77C853F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C5A387C-7D42-40F0-BF1C-AC3CCAFD8C8F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C9F258D-442F-4B31-822B-38B796AF8C22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ACADDBC-4695-4E24-B9EF-7871F9D42B69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Steps</a:t>
              </a:r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5782F56B-C969-4621-A8E4-56EC019C2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6DC644D-667E-490F-BD3F-4FE1A23AF657}"/>
              </a:ext>
            </a:extLst>
          </p:cNvPr>
          <p:cNvGrpSpPr/>
          <p:nvPr/>
        </p:nvGrpSpPr>
        <p:grpSpPr>
          <a:xfrm>
            <a:off x="1249666" y="-4"/>
            <a:ext cx="9961092" cy="6858000"/>
            <a:chOff x="491575" y="0"/>
            <a:chExt cx="9961092" cy="685800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ED7CEE9-7534-4310-84CA-E1778A561FF2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4797740-6529-44B8-A5E9-8CD103D4D493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952164E-EF84-4443-BDB3-FD5006826971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Factors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A3ADB1B6-653E-4C76-98D0-02A1C324C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B3D208D-F472-48D5-BA20-D4A7AE5237DC}"/>
              </a:ext>
            </a:extLst>
          </p:cNvPr>
          <p:cNvGrpSpPr/>
          <p:nvPr/>
        </p:nvGrpSpPr>
        <p:grpSpPr>
          <a:xfrm>
            <a:off x="5163160" y="878988"/>
            <a:ext cx="1434489" cy="190500"/>
            <a:chOff x="4679586" y="878988"/>
            <a:chExt cx="1434489" cy="19050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9C2620C-CD2A-424B-8442-258BEC2577B9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43674C8-9144-43DF-B298-6EB2BD46778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895E31F-D659-4352-9CAD-58FB18E9499E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F371839-E782-4567-82DB-A3330A1F72AF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ABAD342-F7A5-4B92-AFB8-C61AB72BC93A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133E816C-5F7F-454E-ACD1-D5810C9435BD}"/>
              </a:ext>
            </a:extLst>
          </p:cNvPr>
          <p:cNvSpPr txBox="1"/>
          <p:nvPr/>
        </p:nvSpPr>
        <p:spPr>
          <a:xfrm>
            <a:off x="2240948" y="17110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RESEARCH INSTRUMENT</a:t>
            </a:r>
          </a:p>
        </p:txBody>
      </p:sp>
      <p:pic>
        <p:nvPicPr>
          <p:cNvPr id="4" name="Graphic 3" descr="Kiosk">
            <a:extLst>
              <a:ext uri="{FF2B5EF4-FFF2-40B4-BE49-F238E27FC236}">
                <a16:creationId xmlns:a16="http://schemas.microsoft.com/office/drawing/2014/main" id="{8AA47BB2-7636-44CB-A8C5-011FBE907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88275" y="2593623"/>
            <a:ext cx="1307699" cy="1307699"/>
          </a:xfrm>
          <a:prstGeom prst="rect">
            <a:avLst/>
          </a:prstGeom>
        </p:spPr>
      </p:pic>
      <p:pic>
        <p:nvPicPr>
          <p:cNvPr id="6" name="Graphic 5" descr="Target Audience">
            <a:extLst>
              <a:ext uri="{FF2B5EF4-FFF2-40B4-BE49-F238E27FC236}">
                <a16:creationId xmlns:a16="http://schemas.microsoft.com/office/drawing/2014/main" id="{1F177B19-0687-436E-8731-E22A167D97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67683" y="2562738"/>
            <a:ext cx="1369470" cy="1369470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BED41FFD-B46F-4AEF-8401-6EDA5DF1A9E5}"/>
              </a:ext>
            </a:extLst>
          </p:cNvPr>
          <p:cNvGrpSpPr/>
          <p:nvPr/>
        </p:nvGrpSpPr>
        <p:grpSpPr>
          <a:xfrm>
            <a:off x="2576489" y="3701786"/>
            <a:ext cx="2289049" cy="944186"/>
            <a:chOff x="1514240" y="4816886"/>
            <a:chExt cx="2289049" cy="944186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A79CE61-7136-4FEF-B247-E3FDBF157DD2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Customer</a:t>
              </a: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3123C8E-B408-4F26-A78A-D6A415598524}"/>
                </a:ext>
              </a:extLst>
            </p:cNvPr>
            <p:cNvSpPr txBox="1"/>
            <p:nvPr/>
          </p:nvSpPr>
          <p:spPr>
            <a:xfrm>
              <a:off x="1748134" y="5176297"/>
              <a:ext cx="18497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50+ customers on Campus 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451C4A2-1876-48E8-A44D-3483D85B9FD3}"/>
              </a:ext>
            </a:extLst>
          </p:cNvPr>
          <p:cNvGrpSpPr/>
          <p:nvPr/>
        </p:nvGrpSpPr>
        <p:grpSpPr>
          <a:xfrm>
            <a:off x="6956443" y="3788885"/>
            <a:ext cx="2289049" cy="791001"/>
            <a:chOff x="1592522" y="4912760"/>
            <a:chExt cx="2289049" cy="791001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1CF9158-34AA-45DF-9DDB-2F0BB78A3EC4}"/>
                </a:ext>
              </a:extLst>
            </p:cNvPr>
            <p:cNvSpPr txBox="1"/>
            <p:nvPr/>
          </p:nvSpPr>
          <p:spPr>
            <a:xfrm>
              <a:off x="1592522" y="4912760"/>
              <a:ext cx="22890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Vendors</a:t>
              </a: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F091017-526F-4DBC-A51D-42EF017B3575}"/>
                </a:ext>
              </a:extLst>
            </p:cNvPr>
            <p:cNvSpPr txBox="1"/>
            <p:nvPr/>
          </p:nvSpPr>
          <p:spPr>
            <a:xfrm>
              <a:off x="1849665" y="5334429"/>
              <a:ext cx="18497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5 vendors 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D024EEDB-016B-4432-9012-2179349504C8}"/>
              </a:ext>
            </a:extLst>
          </p:cNvPr>
          <p:cNvSpPr txBox="1"/>
          <p:nvPr/>
        </p:nvSpPr>
        <p:spPr>
          <a:xfrm>
            <a:off x="1749311" y="1777374"/>
            <a:ext cx="39697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Survey &amp; Questionnaire &amp; Observational Study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B1A638D-C67A-465C-BAF8-5E2361451030}"/>
              </a:ext>
            </a:extLst>
          </p:cNvPr>
          <p:cNvSpPr txBox="1"/>
          <p:nvPr/>
        </p:nvSpPr>
        <p:spPr>
          <a:xfrm>
            <a:off x="5577578" y="1776454"/>
            <a:ext cx="4793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Individual </a:t>
            </a:r>
          </a:p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semi-structured interview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5F087846-6F33-40C7-BA84-C6F33CEC8855}"/>
              </a:ext>
            </a:extLst>
          </p:cNvPr>
          <p:cNvSpPr txBox="1"/>
          <p:nvPr/>
        </p:nvSpPr>
        <p:spPr>
          <a:xfrm>
            <a:off x="2344717" y="5206292"/>
            <a:ext cx="2871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5969"/>
                </a:solidFill>
                <a:latin typeface="Tw Cen MT" panose="020B0602020104020603" pitchFamily="34" charset="0"/>
              </a:rPr>
              <a:t>Location &amp; Time</a:t>
            </a:r>
            <a:endParaRPr lang="en-US" sz="2800" b="1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F95DA705-B9F5-407C-8181-36FF0E5682A2}"/>
              </a:ext>
            </a:extLst>
          </p:cNvPr>
          <p:cNvSpPr txBox="1"/>
          <p:nvPr/>
        </p:nvSpPr>
        <p:spPr>
          <a:xfrm>
            <a:off x="6495206" y="5273242"/>
            <a:ext cx="3627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52CBBE"/>
                </a:solidFill>
                <a:latin typeface="Tw Cen MT" panose="020B0602020104020603" pitchFamily="34" charset="0"/>
              </a:rPr>
              <a:t>Food Quality &amp; Speed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AF2635E7-4A32-4AB3-AC98-88C8FF4BD553}"/>
              </a:ext>
            </a:extLst>
          </p:cNvPr>
          <p:cNvSpPr/>
          <p:nvPr/>
        </p:nvSpPr>
        <p:spPr>
          <a:xfrm>
            <a:off x="3556374" y="4696476"/>
            <a:ext cx="355600" cy="480702"/>
          </a:xfrm>
          <a:prstGeom prst="downArrow">
            <a:avLst/>
          </a:prstGeom>
          <a:solidFill>
            <a:srgbClr val="FF59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Arrow: Down 48">
            <a:extLst>
              <a:ext uri="{FF2B5EF4-FFF2-40B4-BE49-F238E27FC236}">
                <a16:creationId xmlns:a16="http://schemas.microsoft.com/office/drawing/2014/main" id="{5BD33AAC-76BE-49A7-89CD-478711335D0E}"/>
              </a:ext>
            </a:extLst>
          </p:cNvPr>
          <p:cNvSpPr/>
          <p:nvPr/>
        </p:nvSpPr>
        <p:spPr>
          <a:xfrm>
            <a:off x="7960653" y="4696476"/>
            <a:ext cx="355600" cy="480702"/>
          </a:xfrm>
          <a:prstGeom prst="downArrow">
            <a:avLst/>
          </a:prstGeom>
          <a:solidFill>
            <a:srgbClr val="52CD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30788A9-75F4-4C26-9C70-3F59CFABE1A5}"/>
              </a:ext>
            </a:extLst>
          </p:cNvPr>
          <p:cNvSpPr txBox="1"/>
          <p:nvPr/>
        </p:nvSpPr>
        <p:spPr>
          <a:xfrm>
            <a:off x="2827551" y="5705057"/>
            <a:ext cx="1849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Main factors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for 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choosing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 food truck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8D7D5E9-5B22-4BBC-8333-B033BE704157}"/>
              </a:ext>
            </a:extLst>
          </p:cNvPr>
          <p:cNvSpPr txBox="1"/>
          <p:nvPr/>
        </p:nvSpPr>
        <p:spPr>
          <a:xfrm>
            <a:off x="7213586" y="5742455"/>
            <a:ext cx="1849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Factors that vendors value the 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most</a:t>
            </a:r>
          </a:p>
        </p:txBody>
      </p:sp>
    </p:spTree>
    <p:extLst>
      <p:ext uri="{BB962C8B-B14F-4D97-AF65-F5344CB8AC3E}">
        <p14:creationId xmlns:p14="http://schemas.microsoft.com/office/powerpoint/2010/main" val="1761117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  <p:bldP spid="189" grpId="0"/>
      <p:bldP spid="191" grpId="0"/>
      <p:bldP spid="2" grpId="0" animBg="1"/>
      <p:bldP spid="49" grpId="0" animBg="1"/>
      <p:bldP spid="50" grpId="0"/>
      <p:bldP spid="5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2456543" y="13181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SAMPLE DATA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884BCA-1978-49CC-8588-5399D7CABDE7}"/>
              </a:ext>
            </a:extLst>
          </p:cNvPr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01A590-ABA9-4BD2-BD64-376A4C227798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E53B434-A2A6-4C16-99DD-292CE4FD62C4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E5BC96-17A2-4BD5-BA51-10270687E85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A06ACCC-548D-4873-BD3B-AD3CA2C095B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BDE4C1-DAF9-476F-B807-27BE954F6C8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C9CC2BE-3EB4-45AE-B748-A115BC13C449}"/>
              </a:ext>
            </a:extLst>
          </p:cNvPr>
          <p:cNvGrpSpPr/>
          <p:nvPr/>
        </p:nvGrpSpPr>
        <p:grpSpPr>
          <a:xfrm>
            <a:off x="247650" y="2038350"/>
            <a:ext cx="2514600" cy="2514600"/>
            <a:chOff x="247650" y="2038350"/>
            <a:chExt cx="2514600" cy="2514600"/>
          </a:xfrm>
        </p:grpSpPr>
        <p:sp>
          <p:nvSpPr>
            <p:cNvPr id="2" name="Circle: Hollow 1">
              <a:extLst>
                <a:ext uri="{FF2B5EF4-FFF2-40B4-BE49-F238E27FC236}">
                  <a16:creationId xmlns:a16="http://schemas.microsoft.com/office/drawing/2014/main" id="{7B0E1E13-522C-4152-BC6D-DFF8AC5B8AEE}"/>
                </a:ext>
              </a:extLst>
            </p:cNvPr>
            <p:cNvSpPr/>
            <p:nvPr/>
          </p:nvSpPr>
          <p:spPr>
            <a:xfrm>
              <a:off x="247650" y="2038350"/>
              <a:ext cx="2514600" cy="2514600"/>
            </a:xfrm>
            <a:prstGeom prst="donut">
              <a:avLst>
                <a:gd name="adj" fmla="val 833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" name="Block Arc 2">
              <a:extLst>
                <a:ext uri="{FF2B5EF4-FFF2-40B4-BE49-F238E27FC236}">
                  <a16:creationId xmlns:a16="http://schemas.microsoft.com/office/drawing/2014/main" id="{336E67FA-22DF-4AB4-AD4E-CBA978D2F360}"/>
                </a:ext>
              </a:extLst>
            </p:cNvPr>
            <p:cNvSpPr/>
            <p:nvPr/>
          </p:nvSpPr>
          <p:spPr>
            <a:xfrm>
              <a:off x="247650" y="2038350"/>
              <a:ext cx="2514600" cy="2514600"/>
            </a:xfrm>
            <a:prstGeom prst="blockArc">
              <a:avLst>
                <a:gd name="adj1" fmla="val 15915393"/>
                <a:gd name="adj2" fmla="val 9087240"/>
                <a:gd name="adj3" fmla="val 8564"/>
              </a:avLst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B4B6BFF-2389-4A89-B746-13B44D2052A6}"/>
              </a:ext>
            </a:extLst>
          </p:cNvPr>
          <p:cNvSpPr txBox="1"/>
          <p:nvPr/>
        </p:nvSpPr>
        <p:spPr>
          <a:xfrm>
            <a:off x="461962" y="2787818"/>
            <a:ext cx="2085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70%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43E5003-76CB-4F2E-815C-3F355A00BC04}"/>
              </a:ext>
            </a:extLst>
          </p:cNvPr>
          <p:cNvGrpSpPr/>
          <p:nvPr/>
        </p:nvGrpSpPr>
        <p:grpSpPr>
          <a:xfrm>
            <a:off x="38438" y="4788067"/>
            <a:ext cx="2938123" cy="1445744"/>
            <a:chOff x="38438" y="4788067"/>
            <a:chExt cx="2938123" cy="144574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DF2E4F-E4A4-4CD5-A00A-CB17CE80C971}"/>
                </a:ext>
              </a:extLst>
            </p:cNvPr>
            <p:cNvSpPr txBox="1"/>
            <p:nvPr/>
          </p:nvSpPr>
          <p:spPr>
            <a:xfrm>
              <a:off x="38438" y="4788067"/>
              <a:ext cx="2938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F3078"/>
                  </a:solidFill>
                  <a:latin typeface="Tw Cen MT" panose="020B0602020104020603" pitchFamily="34" charset="0"/>
                </a:rPr>
                <a:t>Visited Food Truck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FEDFEE-6523-4404-85D4-2C76CA2A1EA3}"/>
                </a:ext>
              </a:extLst>
            </p:cNvPr>
            <p:cNvSpPr txBox="1"/>
            <p:nvPr/>
          </p:nvSpPr>
          <p:spPr>
            <a:xfrm>
              <a:off x="247648" y="5218148"/>
              <a:ext cx="25146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Sample subjects has high frequency of visiting food truck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06BA224-846E-44E3-A6FB-E4AAE50DD890}"/>
              </a:ext>
            </a:extLst>
          </p:cNvPr>
          <p:cNvGrpSpPr/>
          <p:nvPr/>
        </p:nvGrpSpPr>
        <p:grpSpPr>
          <a:xfrm>
            <a:off x="3314640" y="2038350"/>
            <a:ext cx="2514602" cy="2514600"/>
            <a:chOff x="3314640" y="2038350"/>
            <a:chExt cx="2514602" cy="2514600"/>
          </a:xfrm>
        </p:grpSpPr>
        <p:sp>
          <p:nvSpPr>
            <p:cNvPr id="14" name="Circle: Hollow 13">
              <a:extLst>
                <a:ext uri="{FF2B5EF4-FFF2-40B4-BE49-F238E27FC236}">
                  <a16:creationId xmlns:a16="http://schemas.microsoft.com/office/drawing/2014/main" id="{7A422772-8EF7-4458-9198-275896795ADE}"/>
                </a:ext>
              </a:extLst>
            </p:cNvPr>
            <p:cNvSpPr/>
            <p:nvPr/>
          </p:nvSpPr>
          <p:spPr>
            <a:xfrm>
              <a:off x="3314642" y="2038350"/>
              <a:ext cx="2514600" cy="2514600"/>
            </a:xfrm>
            <a:prstGeom prst="donut">
              <a:avLst>
                <a:gd name="adj" fmla="val 833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Block Arc 14">
              <a:extLst>
                <a:ext uri="{FF2B5EF4-FFF2-40B4-BE49-F238E27FC236}">
                  <a16:creationId xmlns:a16="http://schemas.microsoft.com/office/drawing/2014/main" id="{914F1D4C-F0E9-4B43-90AE-D4C0B8DEA031}"/>
                </a:ext>
              </a:extLst>
            </p:cNvPr>
            <p:cNvSpPr/>
            <p:nvPr/>
          </p:nvSpPr>
          <p:spPr>
            <a:xfrm rot="18000000">
              <a:off x="3314640" y="2038350"/>
              <a:ext cx="2514600" cy="2514600"/>
            </a:xfrm>
            <a:prstGeom prst="blockArc">
              <a:avLst>
                <a:gd name="adj1" fmla="val 19892625"/>
                <a:gd name="adj2" fmla="val 12020280"/>
                <a:gd name="adj3" fmla="val 8775"/>
              </a:avLst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80A1D5D-7BB0-4535-A78B-D7BB599E32C4}"/>
              </a:ext>
            </a:extLst>
          </p:cNvPr>
          <p:cNvSpPr txBox="1"/>
          <p:nvPr/>
        </p:nvSpPr>
        <p:spPr>
          <a:xfrm>
            <a:off x="3528954" y="2787818"/>
            <a:ext cx="2085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67%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306E6DD-68AC-438D-9DD0-1B24F32EF8A0}"/>
              </a:ext>
            </a:extLst>
          </p:cNvPr>
          <p:cNvGrpSpPr/>
          <p:nvPr/>
        </p:nvGrpSpPr>
        <p:grpSpPr>
          <a:xfrm>
            <a:off x="2729805" y="4835522"/>
            <a:ext cx="3898583" cy="1589584"/>
            <a:chOff x="3157566" y="4788067"/>
            <a:chExt cx="2760490" cy="144574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571E4B-D407-45C3-9FB8-5B5ECF41B925}"/>
                </a:ext>
              </a:extLst>
            </p:cNvPr>
            <p:cNvSpPr txBox="1"/>
            <p:nvPr/>
          </p:nvSpPr>
          <p:spPr>
            <a:xfrm>
              <a:off x="3157566" y="4788067"/>
              <a:ext cx="2760490" cy="419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3A1A4"/>
                  </a:solidFill>
                  <a:latin typeface="Tw Cen MT" panose="020B0602020104020603" pitchFamily="34" charset="0"/>
                </a:rPr>
                <a:t>Unclear Food Truck Info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8324FB-5368-448A-978A-4D2DB7DE1533}"/>
                </a:ext>
              </a:extLst>
            </p:cNvPr>
            <p:cNvSpPr txBox="1"/>
            <p:nvPr/>
          </p:nvSpPr>
          <p:spPr>
            <a:xfrm>
              <a:off x="3314640" y="5218148"/>
              <a:ext cx="25146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Over 67% of the sample are unclear of food truck info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491C5FE-DAB0-4267-B3BE-5D20330CC050}"/>
              </a:ext>
            </a:extLst>
          </p:cNvPr>
          <p:cNvGrpSpPr/>
          <p:nvPr/>
        </p:nvGrpSpPr>
        <p:grpSpPr>
          <a:xfrm>
            <a:off x="6381634" y="2038350"/>
            <a:ext cx="2514600" cy="2514600"/>
            <a:chOff x="6381634" y="2038350"/>
            <a:chExt cx="2514600" cy="2514600"/>
          </a:xfrm>
        </p:grpSpPr>
        <p:sp>
          <p:nvSpPr>
            <p:cNvPr id="19" name="Circle: Hollow 18">
              <a:extLst>
                <a:ext uri="{FF2B5EF4-FFF2-40B4-BE49-F238E27FC236}">
                  <a16:creationId xmlns:a16="http://schemas.microsoft.com/office/drawing/2014/main" id="{1F3E567A-9780-4B4E-A303-BC47937A0E9B}"/>
                </a:ext>
              </a:extLst>
            </p:cNvPr>
            <p:cNvSpPr/>
            <p:nvPr/>
          </p:nvSpPr>
          <p:spPr>
            <a:xfrm>
              <a:off x="6381634" y="2038350"/>
              <a:ext cx="2514600" cy="2514600"/>
            </a:xfrm>
            <a:prstGeom prst="donut">
              <a:avLst>
                <a:gd name="adj" fmla="val 833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Block Arc 19">
              <a:extLst>
                <a:ext uri="{FF2B5EF4-FFF2-40B4-BE49-F238E27FC236}">
                  <a16:creationId xmlns:a16="http://schemas.microsoft.com/office/drawing/2014/main" id="{371B10AD-A8FE-434C-857E-BE6263AC7E57}"/>
                </a:ext>
              </a:extLst>
            </p:cNvPr>
            <p:cNvSpPr/>
            <p:nvPr/>
          </p:nvSpPr>
          <p:spPr>
            <a:xfrm rot="20700000">
              <a:off x="6381634" y="2038350"/>
              <a:ext cx="2514600" cy="2514600"/>
            </a:xfrm>
            <a:prstGeom prst="blockArc">
              <a:avLst>
                <a:gd name="adj1" fmla="val 14905844"/>
                <a:gd name="adj2" fmla="val 8426236"/>
                <a:gd name="adj3" fmla="val 8384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2D050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7320450-6C0C-4385-A89D-51F6D1AC0A26}"/>
              </a:ext>
            </a:extLst>
          </p:cNvPr>
          <p:cNvSpPr txBox="1"/>
          <p:nvPr/>
        </p:nvSpPr>
        <p:spPr>
          <a:xfrm>
            <a:off x="6595946" y="2787818"/>
            <a:ext cx="2085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83%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B5B1600-9631-4BBD-919B-F076F53D3E3E}"/>
              </a:ext>
            </a:extLst>
          </p:cNvPr>
          <p:cNvGrpSpPr/>
          <p:nvPr/>
        </p:nvGrpSpPr>
        <p:grpSpPr>
          <a:xfrm>
            <a:off x="6275842" y="4765225"/>
            <a:ext cx="3029511" cy="1278561"/>
            <a:chOff x="6275842" y="4765225"/>
            <a:chExt cx="3029511" cy="127856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58564D5-FAEE-48C5-BFB3-B650A8FA6552}"/>
                </a:ext>
              </a:extLst>
            </p:cNvPr>
            <p:cNvSpPr txBox="1"/>
            <p:nvPr/>
          </p:nvSpPr>
          <p:spPr>
            <a:xfrm>
              <a:off x="6275842" y="4765225"/>
              <a:ext cx="30295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92D050"/>
                  </a:solidFill>
                  <a:latin typeface="Tw Cen MT" panose="020B0602020104020603" pitchFamily="34" charset="0"/>
                </a:rPr>
                <a:t>Long Waiting Time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62BFB12-CFA7-4711-89FF-DD168AC9BFC2}"/>
                </a:ext>
              </a:extLst>
            </p:cNvPr>
            <p:cNvSpPr txBox="1"/>
            <p:nvPr/>
          </p:nvSpPr>
          <p:spPr>
            <a:xfrm>
              <a:off x="6406728" y="5335900"/>
              <a:ext cx="25146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Top one complaints</a:t>
              </a:r>
            </a:p>
            <a:p>
              <a:pPr algn="ctr"/>
              <a:r>
                <a:rPr lang="en-US" sz="20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among sample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5EC8E68-A6FC-405A-A5A0-38001DF9B74C}"/>
              </a:ext>
            </a:extLst>
          </p:cNvPr>
          <p:cNvGrpSpPr/>
          <p:nvPr/>
        </p:nvGrpSpPr>
        <p:grpSpPr>
          <a:xfrm>
            <a:off x="9448626" y="2038350"/>
            <a:ext cx="2514600" cy="2514600"/>
            <a:chOff x="9448626" y="2038350"/>
            <a:chExt cx="2514600" cy="2514600"/>
          </a:xfrm>
        </p:grpSpPr>
        <p:sp>
          <p:nvSpPr>
            <p:cNvPr id="24" name="Circle: Hollow 23">
              <a:extLst>
                <a:ext uri="{FF2B5EF4-FFF2-40B4-BE49-F238E27FC236}">
                  <a16:creationId xmlns:a16="http://schemas.microsoft.com/office/drawing/2014/main" id="{F27DC443-C24F-4DB5-920E-6C1FDCC3D238}"/>
                </a:ext>
              </a:extLst>
            </p:cNvPr>
            <p:cNvSpPr/>
            <p:nvPr/>
          </p:nvSpPr>
          <p:spPr>
            <a:xfrm>
              <a:off x="9448626" y="2038350"/>
              <a:ext cx="2514600" cy="2514600"/>
            </a:xfrm>
            <a:prstGeom prst="donut">
              <a:avLst>
                <a:gd name="adj" fmla="val 833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Block Arc 24">
              <a:extLst>
                <a:ext uri="{FF2B5EF4-FFF2-40B4-BE49-F238E27FC236}">
                  <a16:creationId xmlns:a16="http://schemas.microsoft.com/office/drawing/2014/main" id="{97780E55-D8AA-4CB1-B1D7-4B401C3758D4}"/>
                </a:ext>
              </a:extLst>
            </p:cNvPr>
            <p:cNvSpPr/>
            <p:nvPr/>
          </p:nvSpPr>
          <p:spPr>
            <a:xfrm rot="3600000">
              <a:off x="9448626" y="2038350"/>
              <a:ext cx="2514600" cy="2514600"/>
            </a:xfrm>
            <a:prstGeom prst="blockArc">
              <a:avLst>
                <a:gd name="adj1" fmla="val 9545056"/>
                <a:gd name="adj2" fmla="val 3523852"/>
                <a:gd name="adj3" fmla="val 9657"/>
              </a:avLst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899965-222F-4ABF-89D1-25693706F7AB}"/>
              </a:ext>
            </a:extLst>
          </p:cNvPr>
          <p:cNvSpPr txBox="1"/>
          <p:nvPr/>
        </p:nvSpPr>
        <p:spPr>
          <a:xfrm>
            <a:off x="9662938" y="2787818"/>
            <a:ext cx="2085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76%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520AC11-D706-4BBC-9A9C-7E96FAF3FAAC}"/>
              </a:ext>
            </a:extLst>
          </p:cNvPr>
          <p:cNvGrpSpPr/>
          <p:nvPr/>
        </p:nvGrpSpPr>
        <p:grpSpPr>
          <a:xfrm>
            <a:off x="9434450" y="4691300"/>
            <a:ext cx="2606789" cy="1700954"/>
            <a:chOff x="9429752" y="4788067"/>
            <a:chExt cx="2606789" cy="170095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FEA63ED-D1E7-497E-803F-95C87BD78BBD}"/>
                </a:ext>
              </a:extLst>
            </p:cNvPr>
            <p:cNvSpPr txBox="1"/>
            <p:nvPr/>
          </p:nvSpPr>
          <p:spPr>
            <a:xfrm>
              <a:off x="9444387" y="4788067"/>
              <a:ext cx="25921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1C7CBB"/>
                  </a:solidFill>
                  <a:latin typeface="Tw Cen MT" panose="020B0602020104020603" pitchFamily="34" charset="0"/>
                </a:rPr>
                <a:t>Lacking Nutrition Detail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53FF089-1573-4E74-A600-428C84803D46}"/>
                </a:ext>
              </a:extLst>
            </p:cNvPr>
            <p:cNvSpPr txBox="1"/>
            <p:nvPr/>
          </p:nvSpPr>
          <p:spPr>
            <a:xfrm>
              <a:off x="9429752" y="5473358"/>
              <a:ext cx="25146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High dissatisfaction towards </a:t>
              </a:r>
              <a:r>
                <a:rPr lang="en-CA" sz="20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a lack of nutrition detail</a:t>
              </a:r>
              <a:endParaRPr lang="en-US" sz="20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70690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5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25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75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250"/>
                            </p:stCondLst>
                            <p:childTnLst>
                              <p:par>
                                <p:cTn id="7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21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290922" y="-89729"/>
            <a:ext cx="12482919" cy="6858000"/>
            <a:chOff x="-2449884" y="-1"/>
            <a:chExt cx="1194152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4" y="-1"/>
              <a:ext cx="1194152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25C1271-824B-40B0-A160-2DBCE9969710}"/>
              </a:ext>
            </a:extLst>
          </p:cNvPr>
          <p:cNvGrpSpPr/>
          <p:nvPr/>
        </p:nvGrpSpPr>
        <p:grpSpPr>
          <a:xfrm>
            <a:off x="7282680" y="1971968"/>
            <a:ext cx="1731837" cy="1812046"/>
            <a:chOff x="8985148" y="2182684"/>
            <a:chExt cx="1805441" cy="1894016"/>
          </a:xfrm>
          <a:solidFill>
            <a:srgbClr val="385723"/>
          </a:solidFill>
        </p:grpSpPr>
        <p:sp>
          <p:nvSpPr>
            <p:cNvPr id="66" name="Rectangle: Top Corners Rounded 65">
              <a:extLst>
                <a:ext uri="{FF2B5EF4-FFF2-40B4-BE49-F238E27FC236}">
                  <a16:creationId xmlns:a16="http://schemas.microsoft.com/office/drawing/2014/main" id="{E13FE903-5796-40C5-B841-3C351CB759B6}"/>
                </a:ext>
              </a:extLst>
            </p:cNvPr>
            <p:cNvSpPr/>
            <p:nvPr/>
          </p:nvSpPr>
          <p:spPr>
            <a:xfrm>
              <a:off x="909207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6183E41-1BE8-4C14-8B0E-3099393D878C}"/>
                </a:ext>
              </a:extLst>
            </p:cNvPr>
            <p:cNvSpPr txBox="1"/>
            <p:nvPr/>
          </p:nvSpPr>
          <p:spPr>
            <a:xfrm>
              <a:off x="9405166" y="2612464"/>
              <a:ext cx="894432" cy="101566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4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DE0302D-35C4-4117-ACCE-57860ADE9642}"/>
                </a:ext>
              </a:extLst>
            </p:cNvPr>
            <p:cNvSpPr txBox="1"/>
            <p:nvPr/>
          </p:nvSpPr>
          <p:spPr>
            <a:xfrm>
              <a:off x="8985148" y="2182684"/>
              <a:ext cx="1805441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NEED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F5F7CB4-9A95-4A1F-8907-09D264615831}"/>
              </a:ext>
            </a:extLst>
          </p:cNvPr>
          <p:cNvGrpSpPr/>
          <p:nvPr/>
        </p:nvGrpSpPr>
        <p:grpSpPr>
          <a:xfrm>
            <a:off x="5040457" y="2018769"/>
            <a:ext cx="1727305" cy="1812047"/>
            <a:chOff x="6381342" y="2182683"/>
            <a:chExt cx="1805441" cy="1894017"/>
          </a:xfrm>
        </p:grpSpPr>
        <p:sp>
          <p:nvSpPr>
            <p:cNvPr id="81" name="Rectangle: Top Corners Rounded 80">
              <a:extLst>
                <a:ext uri="{FF2B5EF4-FFF2-40B4-BE49-F238E27FC236}">
                  <a16:creationId xmlns:a16="http://schemas.microsoft.com/office/drawing/2014/main" id="{336AE3BC-D3EC-4003-B114-5EDEFDEEB82F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79D0D6A-2861-46B9-8065-C9857F750547}"/>
                </a:ext>
              </a:extLst>
            </p:cNvPr>
            <p:cNvSpPr txBox="1"/>
            <p:nvPr/>
          </p:nvSpPr>
          <p:spPr>
            <a:xfrm>
              <a:off x="6381342" y="2182683"/>
              <a:ext cx="18054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NEED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561BAA4-4E71-4C24-93A4-81D1A818E293}"/>
                </a:ext>
              </a:extLst>
            </p:cNvPr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3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091DF6C-AB22-4427-9594-83951BDF313F}"/>
              </a:ext>
            </a:extLst>
          </p:cNvPr>
          <p:cNvGrpSpPr/>
          <p:nvPr/>
        </p:nvGrpSpPr>
        <p:grpSpPr>
          <a:xfrm>
            <a:off x="2915441" y="2050638"/>
            <a:ext cx="1701256" cy="1801092"/>
            <a:chOff x="3884291" y="2165309"/>
            <a:chExt cx="1805441" cy="1911391"/>
          </a:xfrm>
        </p:grpSpPr>
        <p:sp>
          <p:nvSpPr>
            <p:cNvPr id="85" name="Rectangle: Top Corners Rounded 84">
              <a:extLst>
                <a:ext uri="{FF2B5EF4-FFF2-40B4-BE49-F238E27FC236}">
                  <a16:creationId xmlns:a16="http://schemas.microsoft.com/office/drawing/2014/main" id="{842832EB-55F1-43D2-BF0C-52A9AA1B2AA5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4ABB174-527A-4C13-B434-3AF76B315E40}"/>
                </a:ext>
              </a:extLst>
            </p:cNvPr>
            <p:cNvSpPr txBox="1"/>
            <p:nvPr/>
          </p:nvSpPr>
          <p:spPr>
            <a:xfrm>
              <a:off x="3884291" y="2165309"/>
              <a:ext cx="180544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NEED	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86C0277-9C81-4B5C-AEBB-06E55DCBB356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2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1B33287-3840-4EA9-801B-121EBFFFF238}"/>
              </a:ext>
            </a:extLst>
          </p:cNvPr>
          <p:cNvGrpSpPr/>
          <p:nvPr/>
        </p:nvGrpSpPr>
        <p:grpSpPr>
          <a:xfrm>
            <a:off x="849495" y="2067009"/>
            <a:ext cx="1701256" cy="1784721"/>
            <a:chOff x="1387588" y="2182683"/>
            <a:chExt cx="1805441" cy="1894017"/>
          </a:xfrm>
        </p:grpSpPr>
        <p:sp>
          <p:nvSpPr>
            <p:cNvPr id="89" name="Rectangle: Top Corners Rounded 88">
              <a:extLst>
                <a:ext uri="{FF2B5EF4-FFF2-40B4-BE49-F238E27FC236}">
                  <a16:creationId xmlns:a16="http://schemas.microsoft.com/office/drawing/2014/main" id="{2EDEBC58-A3DF-45E8-883A-F39A32F56FEE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5AEA0C4-5781-4947-B1D8-57890A4AF59E}"/>
                </a:ext>
              </a:extLst>
            </p:cNvPr>
            <p:cNvSpPr txBox="1"/>
            <p:nvPr/>
          </p:nvSpPr>
          <p:spPr>
            <a:xfrm>
              <a:off x="1387588" y="2182683"/>
              <a:ext cx="18054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NEED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2365B3F-AA17-4CB4-8B18-B6F321FFBC63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F756C502-BB53-49B0-98CD-A134FBDD5237}"/>
              </a:ext>
            </a:extLst>
          </p:cNvPr>
          <p:cNvSpPr txBox="1"/>
          <p:nvPr/>
        </p:nvSpPr>
        <p:spPr>
          <a:xfrm>
            <a:off x="2905010" y="97043"/>
            <a:ext cx="604642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USER DEMAND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851625D-B8D0-4F51-817B-A5E20848B3E3}"/>
              </a:ext>
            </a:extLst>
          </p:cNvPr>
          <p:cNvGrpSpPr/>
          <p:nvPr/>
        </p:nvGrpSpPr>
        <p:grpSpPr>
          <a:xfrm>
            <a:off x="5378756" y="878988"/>
            <a:ext cx="1191597" cy="158244"/>
            <a:chOff x="4679586" y="878988"/>
            <a:chExt cx="1434489" cy="190500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A2E83D2-0699-428E-8935-6BE9DFB1A05B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38A325E9-56D0-4DC3-AE11-E3D17A2EBD07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1B3C946-B256-41FB-869D-A9D070036312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BC3A0E6E-9E04-4BCC-AF05-A9996C9EA106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6FD7127A-C327-4227-AE54-482BCEC6C6F0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6F1A1456-DA0A-4611-B9ED-642655F73C1D}"/>
              </a:ext>
            </a:extLst>
          </p:cNvPr>
          <p:cNvSpPr/>
          <p:nvPr/>
        </p:nvSpPr>
        <p:spPr>
          <a:xfrm flipV="1">
            <a:off x="948266" y="2951123"/>
            <a:ext cx="1502829" cy="2857020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BA8EA779-3CB7-45BC-916B-227DDE0BAD7E}"/>
              </a:ext>
            </a:extLst>
          </p:cNvPr>
          <p:cNvSpPr/>
          <p:nvPr/>
        </p:nvSpPr>
        <p:spPr>
          <a:xfrm flipV="1">
            <a:off x="3015617" y="2951123"/>
            <a:ext cx="1499737" cy="2857020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2D952F42-71F0-4D08-B29C-6A83DBB23DEF}"/>
              </a:ext>
            </a:extLst>
          </p:cNvPr>
          <p:cNvSpPr/>
          <p:nvPr/>
        </p:nvSpPr>
        <p:spPr>
          <a:xfrm flipV="1">
            <a:off x="5138029" y="2896026"/>
            <a:ext cx="1552137" cy="2900765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637CC24E-84C8-403D-B617-9756B5316020}"/>
              </a:ext>
            </a:extLst>
          </p:cNvPr>
          <p:cNvSpPr/>
          <p:nvPr/>
        </p:nvSpPr>
        <p:spPr>
          <a:xfrm flipV="1">
            <a:off x="7377668" y="2937081"/>
            <a:ext cx="1563353" cy="2900765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1F33CABD-3C45-44BF-AE7B-277E0780C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98" y="4917197"/>
            <a:ext cx="752400" cy="75240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CD36E973-6220-4076-8AC9-74C60A336F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312" y="4801685"/>
            <a:ext cx="848217" cy="848217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9FBD1A2E-9742-45C0-B6AA-412BADD955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949" y="4825738"/>
            <a:ext cx="866569" cy="866567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817BD6A0-11A6-42FA-8B30-4FB839150E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026" y="4854533"/>
            <a:ext cx="891780" cy="89178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B54460C4-05BD-4369-8198-BE1EF8F2CE02}"/>
              </a:ext>
            </a:extLst>
          </p:cNvPr>
          <p:cNvSpPr txBox="1"/>
          <p:nvPr/>
        </p:nvSpPr>
        <p:spPr>
          <a:xfrm>
            <a:off x="870447" y="3420307"/>
            <a:ext cx="1677397" cy="536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EF3078"/>
                </a:solidFill>
                <a:latin typeface="Tw Cen MT" panose="020B0602020104020603" pitchFamily="34" charset="0"/>
              </a:rPr>
              <a:t>Shorter </a:t>
            </a:r>
          </a:p>
          <a:p>
            <a:pPr algn="ctr"/>
            <a:r>
              <a:rPr lang="en-US" b="1" dirty="0">
                <a:solidFill>
                  <a:srgbClr val="EF3078"/>
                </a:solidFill>
                <a:latin typeface="Tw Cen MT" panose="020B0602020104020603" pitchFamily="34" charset="0"/>
              </a:rPr>
              <a:t>Waiting Time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88F3D95-6729-4A33-B192-42006993337C}"/>
              </a:ext>
            </a:extLst>
          </p:cNvPr>
          <p:cNvSpPr txBox="1"/>
          <p:nvPr/>
        </p:nvSpPr>
        <p:spPr>
          <a:xfrm>
            <a:off x="2802261" y="3468106"/>
            <a:ext cx="1988660" cy="536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3A1A4"/>
                </a:solidFill>
                <a:latin typeface="Tw Cen MT" panose="020B0602020104020603" pitchFamily="34" charset="0"/>
              </a:rPr>
              <a:t>Display  </a:t>
            </a:r>
          </a:p>
          <a:p>
            <a:pPr algn="ctr"/>
            <a:r>
              <a:rPr lang="en-US" b="1" dirty="0">
                <a:solidFill>
                  <a:srgbClr val="03A1A4"/>
                </a:solidFill>
                <a:latin typeface="Tw Cen MT" panose="020B0602020104020603" pitchFamily="34" charset="0"/>
              </a:rPr>
              <a:t>Nutrition Info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52F6293A-5985-428C-AE26-6DA9D344F57F}"/>
              </a:ext>
            </a:extLst>
          </p:cNvPr>
          <p:cNvGrpSpPr/>
          <p:nvPr/>
        </p:nvGrpSpPr>
        <p:grpSpPr>
          <a:xfrm>
            <a:off x="4998856" y="3454448"/>
            <a:ext cx="1877243" cy="966428"/>
            <a:chOff x="6506463" y="3593391"/>
            <a:chExt cx="1607433" cy="892224"/>
          </a:xfrm>
        </p:grpSpPr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2B297BF-F265-4AAE-A7AF-E42F7B53D550}"/>
                </a:ext>
              </a:extLst>
            </p:cNvPr>
            <p:cNvSpPr txBox="1"/>
            <p:nvPr/>
          </p:nvSpPr>
          <p:spPr>
            <a:xfrm>
              <a:off x="6506463" y="3593391"/>
              <a:ext cx="1591582" cy="561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EE9524"/>
                  </a:solidFill>
                  <a:latin typeface="Tw Cen MT" panose="020B0602020104020603" pitchFamily="34" charset="0"/>
                </a:rPr>
                <a:t>More Payment Methods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336575A1-350E-451E-B907-69DBB0E7DE96}"/>
                </a:ext>
              </a:extLst>
            </p:cNvPr>
            <p:cNvSpPr txBox="1"/>
            <p:nvPr/>
          </p:nvSpPr>
          <p:spPr>
            <a:xfrm>
              <a:off x="6522314" y="4201470"/>
              <a:ext cx="1591582" cy="284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4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0F288AB4-8D64-44E3-BBBB-5E6D5BC63D48}"/>
              </a:ext>
            </a:extLst>
          </p:cNvPr>
          <p:cNvSpPr txBox="1"/>
          <p:nvPr/>
        </p:nvSpPr>
        <p:spPr>
          <a:xfrm>
            <a:off x="7411071" y="3480603"/>
            <a:ext cx="1522700" cy="536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85723"/>
                </a:solidFill>
                <a:latin typeface="Tw Cen MT" panose="020B0602020104020603" pitchFamily="34" charset="0"/>
              </a:rPr>
              <a:t>Display of Food Truck Info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EDA75B7F-644A-4457-A49B-1300C0CFFEEB}"/>
              </a:ext>
            </a:extLst>
          </p:cNvPr>
          <p:cNvGrpSpPr/>
          <p:nvPr/>
        </p:nvGrpSpPr>
        <p:grpSpPr>
          <a:xfrm>
            <a:off x="9225396" y="2007819"/>
            <a:ext cx="1727305" cy="1812047"/>
            <a:chOff x="8985148" y="2182683"/>
            <a:chExt cx="1805441" cy="1894017"/>
          </a:xfrm>
        </p:grpSpPr>
        <p:sp>
          <p:nvSpPr>
            <p:cNvPr id="155" name="Rectangle: Top Corners Rounded 154">
              <a:extLst>
                <a:ext uri="{FF2B5EF4-FFF2-40B4-BE49-F238E27FC236}">
                  <a16:creationId xmlns:a16="http://schemas.microsoft.com/office/drawing/2014/main" id="{D0069138-0040-4042-A772-74C7ACBCA448}"/>
                </a:ext>
              </a:extLst>
            </p:cNvPr>
            <p:cNvSpPr/>
            <p:nvPr/>
          </p:nvSpPr>
          <p:spPr>
            <a:xfrm>
              <a:off x="909207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CB6890AD-631B-47F0-BCD4-CBD74B5B37C9}"/>
                </a:ext>
              </a:extLst>
            </p:cNvPr>
            <p:cNvSpPr txBox="1"/>
            <p:nvPr/>
          </p:nvSpPr>
          <p:spPr>
            <a:xfrm>
              <a:off x="9440652" y="2563851"/>
              <a:ext cx="894432" cy="881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5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6E3F89E5-E98B-43A5-B604-DC7C1EE3882A}"/>
                </a:ext>
              </a:extLst>
            </p:cNvPr>
            <p:cNvSpPr txBox="1"/>
            <p:nvPr/>
          </p:nvSpPr>
          <p:spPr>
            <a:xfrm>
              <a:off x="8985148" y="2182683"/>
              <a:ext cx="18054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NEED</a:t>
              </a:r>
            </a:p>
          </p:txBody>
        </p:sp>
      </p:grp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52B9CA87-0BEF-4596-B5FD-4A780F74F1DF}"/>
              </a:ext>
            </a:extLst>
          </p:cNvPr>
          <p:cNvSpPr/>
          <p:nvPr/>
        </p:nvSpPr>
        <p:spPr>
          <a:xfrm flipV="1">
            <a:off x="9325401" y="2882050"/>
            <a:ext cx="1522700" cy="2900765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9" name="Picture 158">
            <a:extLst>
              <a:ext uri="{FF2B5EF4-FFF2-40B4-BE49-F238E27FC236}">
                <a16:creationId xmlns:a16="http://schemas.microsoft.com/office/drawing/2014/main" id="{5B3BF40F-C2F2-48E1-96BB-B5D1665735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438" y="4777384"/>
            <a:ext cx="891780" cy="891780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10467C79-BD24-4643-B58B-6D1B81755FD0}"/>
              </a:ext>
            </a:extLst>
          </p:cNvPr>
          <p:cNvSpPr txBox="1"/>
          <p:nvPr/>
        </p:nvSpPr>
        <p:spPr>
          <a:xfrm>
            <a:off x="9341465" y="3415106"/>
            <a:ext cx="1522700" cy="766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C7CBB"/>
                </a:solidFill>
                <a:latin typeface="Tw Cen MT" panose="020B0602020104020603" pitchFamily="34" charset="0"/>
              </a:rPr>
              <a:t>Order Management assistance</a:t>
            </a:r>
          </a:p>
        </p:txBody>
      </p:sp>
    </p:spTree>
    <p:extLst>
      <p:ext uri="{BB962C8B-B14F-4D97-AF65-F5344CB8AC3E}">
        <p14:creationId xmlns:p14="http://schemas.microsoft.com/office/powerpoint/2010/main" val="183852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75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25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750"/>
                            </p:stCondLst>
                            <p:childTnLst>
                              <p:par>
                                <p:cTn id="74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250"/>
                            </p:stCondLst>
                            <p:childTnLst>
                              <p:par>
                                <p:cTn id="9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250"/>
                            </p:stCondLst>
                            <p:childTnLst>
                              <p:par>
                                <p:cTn id="97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3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750"/>
                            </p:stCondLst>
                            <p:childTnLst>
                              <p:par>
                                <p:cTn id="1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5" grpId="0" animBg="1"/>
      <p:bldP spid="106" grpId="0" animBg="1"/>
      <p:bldP spid="107" grpId="0" animBg="1"/>
      <p:bldP spid="143" grpId="0"/>
      <p:bldP spid="146" grpId="0"/>
      <p:bldP spid="152" grpId="0"/>
      <p:bldP spid="15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489092" y="26581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Pats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8452407" y="24170"/>
            <a:ext cx="10083262" cy="6858000"/>
            <a:chOff x="491575" y="0"/>
            <a:chExt cx="1008326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051112"/>
              <a:ext cx="19920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5400" b="1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83EA2CA-A17F-4A6A-AC3E-6F8757F77880}"/>
              </a:ext>
            </a:extLst>
          </p:cNvPr>
          <p:cNvGrpSpPr/>
          <p:nvPr/>
        </p:nvGrpSpPr>
        <p:grpSpPr>
          <a:xfrm>
            <a:off x="7976170" y="1491437"/>
            <a:ext cx="1805441" cy="1894017"/>
            <a:chOff x="6381342" y="2182683"/>
            <a:chExt cx="1805441" cy="1894017"/>
          </a:xfrm>
        </p:grpSpPr>
        <p:sp>
          <p:nvSpPr>
            <p:cNvPr id="97" name="Rectangle: Top Corners Rounded 96">
              <a:extLst>
                <a:ext uri="{FF2B5EF4-FFF2-40B4-BE49-F238E27FC236}">
                  <a16:creationId xmlns:a16="http://schemas.microsoft.com/office/drawing/2014/main" id="{225A95EB-3596-4C52-91EE-39023E85BE2D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9A6427C-7201-480C-B8BA-C01C9BCA7B52}"/>
                </a:ext>
              </a:extLst>
            </p:cNvPr>
            <p:cNvSpPr txBox="1"/>
            <p:nvPr/>
          </p:nvSpPr>
          <p:spPr>
            <a:xfrm>
              <a:off x="6381342" y="2182683"/>
              <a:ext cx="18054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Part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4F68486-5533-4B47-B6BA-92533CBB4036}"/>
                </a:ext>
              </a:extLst>
            </p:cNvPr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3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2310FCA-56F2-4778-94B7-C1B5FD53AE20}"/>
              </a:ext>
            </a:extLst>
          </p:cNvPr>
          <p:cNvGrpSpPr/>
          <p:nvPr/>
        </p:nvGrpSpPr>
        <p:grpSpPr>
          <a:xfrm>
            <a:off x="5479293" y="1491437"/>
            <a:ext cx="1805441" cy="1894017"/>
            <a:chOff x="3884465" y="2182683"/>
            <a:chExt cx="1805441" cy="1894017"/>
          </a:xfrm>
        </p:grpSpPr>
        <p:sp>
          <p:nvSpPr>
            <p:cNvPr id="101" name="Rectangle: Top Corners Rounded 100">
              <a:extLst>
                <a:ext uri="{FF2B5EF4-FFF2-40B4-BE49-F238E27FC236}">
                  <a16:creationId xmlns:a16="http://schemas.microsoft.com/office/drawing/2014/main" id="{E792FABC-AA8F-4748-B8FA-DBB9112863AC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3919267-9DA5-4811-B4F4-94D72398E7FD}"/>
                </a:ext>
              </a:extLst>
            </p:cNvPr>
            <p:cNvSpPr txBox="1"/>
            <p:nvPr/>
          </p:nvSpPr>
          <p:spPr>
            <a:xfrm>
              <a:off x="3884465" y="2182683"/>
              <a:ext cx="18054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Part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ECB41C1-3E79-45AA-B100-38C9E092C776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2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87830BE-EEF7-4034-8ABE-3212DB467DB4}"/>
              </a:ext>
            </a:extLst>
          </p:cNvPr>
          <p:cNvGrpSpPr/>
          <p:nvPr/>
        </p:nvGrpSpPr>
        <p:grpSpPr>
          <a:xfrm>
            <a:off x="2982416" y="1491437"/>
            <a:ext cx="1805441" cy="1894017"/>
            <a:chOff x="1387588" y="2182683"/>
            <a:chExt cx="1805441" cy="1894017"/>
          </a:xfrm>
        </p:grpSpPr>
        <p:sp>
          <p:nvSpPr>
            <p:cNvPr id="105" name="Rectangle: Top Corners Rounded 104">
              <a:extLst>
                <a:ext uri="{FF2B5EF4-FFF2-40B4-BE49-F238E27FC236}">
                  <a16:creationId xmlns:a16="http://schemas.microsoft.com/office/drawing/2014/main" id="{F1B87F23-BD02-4DB3-947D-2F61C5B87FEF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D8301A0-49D9-41A5-A227-2E35458E6401}"/>
                </a:ext>
              </a:extLst>
            </p:cNvPr>
            <p:cNvSpPr txBox="1"/>
            <p:nvPr/>
          </p:nvSpPr>
          <p:spPr>
            <a:xfrm>
              <a:off x="1387588" y="2182683"/>
              <a:ext cx="18054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Part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36675CF-5B12-4D6B-8C03-F29656450255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48958204-CE05-4E79-AC55-C76FBB79E37F}"/>
              </a:ext>
            </a:extLst>
          </p:cNvPr>
          <p:cNvSpPr/>
          <p:nvPr/>
        </p:nvSpPr>
        <p:spPr>
          <a:xfrm flipV="1">
            <a:off x="3089346" y="2452004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406A5A75-24F0-496A-82D6-E2B37B100BBD}"/>
              </a:ext>
            </a:extLst>
          </p:cNvPr>
          <p:cNvSpPr/>
          <p:nvPr/>
        </p:nvSpPr>
        <p:spPr>
          <a:xfrm flipV="1">
            <a:off x="5586223" y="2452004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B8C3E14B-EBB2-49A7-9A4E-9C6AFAF9A364}"/>
              </a:ext>
            </a:extLst>
          </p:cNvPr>
          <p:cNvSpPr/>
          <p:nvPr/>
        </p:nvSpPr>
        <p:spPr>
          <a:xfrm flipV="1">
            <a:off x="8083100" y="2452004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D94F991-2744-4D5C-BE57-A0C261539D2C}"/>
              </a:ext>
            </a:extLst>
          </p:cNvPr>
          <p:cNvGrpSpPr/>
          <p:nvPr/>
        </p:nvGrpSpPr>
        <p:grpSpPr>
          <a:xfrm>
            <a:off x="2964578" y="3010221"/>
            <a:ext cx="1805441" cy="1090868"/>
            <a:chOff x="1369750" y="3701467"/>
            <a:chExt cx="1805441" cy="1090868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721CE74-40AC-4223-B129-B3A270C7429B}"/>
                </a:ext>
              </a:extLst>
            </p:cNvPr>
            <p:cNvSpPr txBox="1"/>
            <p:nvPr/>
          </p:nvSpPr>
          <p:spPr>
            <a:xfrm>
              <a:off x="1369750" y="3701467"/>
              <a:ext cx="18054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RESEARCH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C94FF53-E358-452A-A5CE-3296318ABBE9}"/>
                </a:ext>
              </a:extLst>
            </p:cNvPr>
            <p:cNvSpPr txBox="1"/>
            <p:nvPr/>
          </p:nvSpPr>
          <p:spPr>
            <a:xfrm>
              <a:off x="1518638" y="4053671"/>
              <a:ext cx="159158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Through Survey, Questionnaire, </a:t>
              </a:r>
            </a:p>
            <a:p>
              <a:pPr algn="ctr"/>
              <a:r>
                <a:rPr lang="en-US" sz="14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interview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60A9D1F-EDAE-418D-A3C8-F8109A2B052A}"/>
              </a:ext>
            </a:extLst>
          </p:cNvPr>
          <p:cNvGrpSpPr/>
          <p:nvPr/>
        </p:nvGrpSpPr>
        <p:grpSpPr>
          <a:xfrm>
            <a:off x="5572502" y="3029845"/>
            <a:ext cx="1591582" cy="733513"/>
            <a:chOff x="3977674" y="3721091"/>
            <a:chExt cx="1591582" cy="733513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1705BAF-DCDA-4FDC-8DA1-1FBA870AE5C8}"/>
                </a:ext>
              </a:extLst>
            </p:cNvPr>
            <p:cNvSpPr txBox="1"/>
            <p:nvPr/>
          </p:nvSpPr>
          <p:spPr>
            <a:xfrm>
              <a:off x="3977674" y="3721091"/>
              <a:ext cx="1591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2CBBE"/>
                  </a:solidFill>
                  <a:latin typeface="Tw Cen MT" panose="020B0602020104020603" pitchFamily="34" charset="0"/>
                </a:rPr>
                <a:t>DESIGN 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BD17202-B0A7-4912-9A5D-8F55518824B3}"/>
                </a:ext>
              </a:extLst>
            </p:cNvPr>
            <p:cNvSpPr txBox="1"/>
            <p:nvPr/>
          </p:nvSpPr>
          <p:spPr>
            <a:xfrm>
              <a:off x="3977674" y="4146827"/>
              <a:ext cx="15915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Prototype design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1F66AC79-730F-4E07-974E-4F08542F2C4A}"/>
              </a:ext>
            </a:extLst>
          </p:cNvPr>
          <p:cNvGrpSpPr/>
          <p:nvPr/>
        </p:nvGrpSpPr>
        <p:grpSpPr>
          <a:xfrm>
            <a:off x="8083100" y="3061632"/>
            <a:ext cx="1591582" cy="917169"/>
            <a:chOff x="6488272" y="3752878"/>
            <a:chExt cx="1591582" cy="917169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025EBC6-5731-4D97-B58C-0E0C20D47817}"/>
                </a:ext>
              </a:extLst>
            </p:cNvPr>
            <p:cNvSpPr txBox="1"/>
            <p:nvPr/>
          </p:nvSpPr>
          <p:spPr>
            <a:xfrm>
              <a:off x="6488272" y="3752878"/>
              <a:ext cx="1591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EC630"/>
                  </a:solidFill>
                  <a:latin typeface="Tw Cen MT" panose="020B0602020104020603" pitchFamily="34" charset="0"/>
                </a:rPr>
                <a:t>FEATURE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38973E8-8FEC-48EF-89C3-A1086AD31515}"/>
                </a:ext>
              </a:extLst>
            </p:cNvPr>
            <p:cNvSpPr txBox="1"/>
            <p:nvPr/>
          </p:nvSpPr>
          <p:spPr>
            <a:xfrm>
              <a:off x="6488272" y="4146827"/>
              <a:ext cx="15915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Solution based on</a:t>
              </a:r>
            </a:p>
            <a:p>
              <a:pPr algn="ctr"/>
              <a:r>
                <a:rPr lang="en-US" sz="14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User demand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1E1EB09-3B7F-4AD1-85F5-A963B8B7D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659" y="4229239"/>
            <a:ext cx="894354" cy="894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331A99-A934-4099-9190-67078252B1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947" y="4229326"/>
            <a:ext cx="897858" cy="897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285DFE-7CB0-4F85-899B-F151E785F8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674" y="4229239"/>
            <a:ext cx="907482" cy="907480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A31E14AA-E8D8-4DCF-9955-0AA095982367}"/>
              </a:ext>
            </a:extLst>
          </p:cNvPr>
          <p:cNvSpPr txBox="1"/>
          <p:nvPr/>
        </p:nvSpPr>
        <p:spPr>
          <a:xfrm rot="16200000">
            <a:off x="223504" y="3240578"/>
            <a:ext cx="1992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0EEF0"/>
                </a:solidFill>
                <a:latin typeface="Tw Cen MT" panose="020B0602020104020603" pitchFamily="34" charset="0"/>
              </a:rPr>
              <a:t>Factors</a:t>
            </a: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CA2848D-D1D9-4732-A325-41B24B2298B9}"/>
              </a:ext>
            </a:extLst>
          </p:cNvPr>
          <p:cNvGrpSpPr/>
          <p:nvPr/>
        </p:nvGrpSpPr>
        <p:grpSpPr>
          <a:xfrm>
            <a:off x="5163160" y="878988"/>
            <a:ext cx="1434489" cy="190500"/>
            <a:chOff x="4679586" y="878988"/>
            <a:chExt cx="1434489" cy="190500"/>
          </a:xfrm>
        </p:grpSpPr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EC9433B-033F-473A-AB92-F9AF556C5950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650DFA93-4A52-4A01-AEF0-CF87D09959BD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116EE041-06CC-4345-A6AF-2538288913CA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FE259820-7DDF-44B0-AD01-FE3C14886183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56FE280A-85B5-442A-BDAE-C98C3FC36F57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5A8D30DD-01A0-45B3-89D7-23FF3E7659DB}"/>
              </a:ext>
            </a:extLst>
          </p:cNvPr>
          <p:cNvSpPr txBox="1"/>
          <p:nvPr/>
        </p:nvSpPr>
        <p:spPr>
          <a:xfrm>
            <a:off x="2240948" y="17110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P A R T S</a:t>
            </a:r>
          </a:p>
        </p:txBody>
      </p:sp>
    </p:spTree>
    <p:extLst>
      <p:ext uri="{BB962C8B-B14F-4D97-AF65-F5344CB8AC3E}">
        <p14:creationId xmlns:p14="http://schemas.microsoft.com/office/powerpoint/2010/main" val="117018039"/>
      </p:ext>
    </p:extLst>
  </p:cSld>
  <p:clrMapOvr>
    <a:masterClrMapping/>
  </p:clrMapOvr>
  <p:transition spd="med" advTm="1000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489092" y="26581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Parts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8452407" y="24170"/>
            <a:ext cx="10083262" cy="6858000"/>
            <a:chOff x="491575" y="0"/>
            <a:chExt cx="1008326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051112"/>
              <a:ext cx="19920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5400" b="1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2310FCA-56F2-4778-94B7-C1B5FD53AE20}"/>
              </a:ext>
            </a:extLst>
          </p:cNvPr>
          <p:cNvGrpSpPr/>
          <p:nvPr/>
        </p:nvGrpSpPr>
        <p:grpSpPr>
          <a:xfrm>
            <a:off x="4955249" y="1414601"/>
            <a:ext cx="1805441" cy="1894017"/>
            <a:chOff x="3884465" y="2182683"/>
            <a:chExt cx="1805441" cy="1894017"/>
          </a:xfrm>
        </p:grpSpPr>
        <p:sp>
          <p:nvSpPr>
            <p:cNvPr id="101" name="Rectangle: Top Corners Rounded 100">
              <a:extLst>
                <a:ext uri="{FF2B5EF4-FFF2-40B4-BE49-F238E27FC236}">
                  <a16:creationId xmlns:a16="http://schemas.microsoft.com/office/drawing/2014/main" id="{E792FABC-AA8F-4748-B8FA-DBB9112863AC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3919267-9DA5-4811-B4F4-94D72398E7FD}"/>
                </a:ext>
              </a:extLst>
            </p:cNvPr>
            <p:cNvSpPr txBox="1"/>
            <p:nvPr/>
          </p:nvSpPr>
          <p:spPr>
            <a:xfrm>
              <a:off x="3884465" y="2182683"/>
              <a:ext cx="18054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Part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ECB41C1-3E79-45AA-B100-38C9E092C776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2</a:t>
              </a:r>
            </a:p>
          </p:txBody>
        </p:sp>
      </p:grp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406A5A75-24F0-496A-82D6-E2B37B100BBD}"/>
              </a:ext>
            </a:extLst>
          </p:cNvPr>
          <p:cNvSpPr/>
          <p:nvPr/>
        </p:nvSpPr>
        <p:spPr>
          <a:xfrm flipV="1">
            <a:off x="5062179" y="2375168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60A9D1F-EDAE-418D-A3C8-F8109A2B052A}"/>
              </a:ext>
            </a:extLst>
          </p:cNvPr>
          <p:cNvGrpSpPr/>
          <p:nvPr/>
        </p:nvGrpSpPr>
        <p:grpSpPr>
          <a:xfrm>
            <a:off x="5048458" y="2953009"/>
            <a:ext cx="1591582" cy="733513"/>
            <a:chOff x="3977674" y="3721091"/>
            <a:chExt cx="1591582" cy="733513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1705BAF-DCDA-4FDC-8DA1-1FBA870AE5C8}"/>
                </a:ext>
              </a:extLst>
            </p:cNvPr>
            <p:cNvSpPr txBox="1"/>
            <p:nvPr/>
          </p:nvSpPr>
          <p:spPr>
            <a:xfrm>
              <a:off x="3977674" y="3721091"/>
              <a:ext cx="1591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2CBBE"/>
                  </a:solidFill>
                  <a:latin typeface="Tw Cen MT" panose="020B0602020104020603" pitchFamily="34" charset="0"/>
                </a:rPr>
                <a:t>DESIGN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BD17202-B0A7-4912-9A5D-8F55518824B3}"/>
                </a:ext>
              </a:extLst>
            </p:cNvPr>
            <p:cNvSpPr txBox="1"/>
            <p:nvPr/>
          </p:nvSpPr>
          <p:spPr>
            <a:xfrm>
              <a:off x="3977674" y="4146827"/>
              <a:ext cx="15915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Prototype design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4331A99-A934-4099-9190-67078252B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903" y="4152490"/>
            <a:ext cx="897858" cy="897856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A31E14AA-E8D8-4DCF-9955-0AA095982367}"/>
              </a:ext>
            </a:extLst>
          </p:cNvPr>
          <p:cNvSpPr txBox="1"/>
          <p:nvPr/>
        </p:nvSpPr>
        <p:spPr>
          <a:xfrm rot="16200000">
            <a:off x="223504" y="3240578"/>
            <a:ext cx="1992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0EEF0"/>
                </a:solidFill>
                <a:latin typeface="Tw Cen MT" panose="020B0602020104020603" pitchFamily="34" charset="0"/>
              </a:rPr>
              <a:t>Factors</a:t>
            </a: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CA2848D-D1D9-4732-A325-41B24B2298B9}"/>
              </a:ext>
            </a:extLst>
          </p:cNvPr>
          <p:cNvGrpSpPr/>
          <p:nvPr/>
        </p:nvGrpSpPr>
        <p:grpSpPr>
          <a:xfrm>
            <a:off x="5163160" y="878988"/>
            <a:ext cx="1434489" cy="190500"/>
            <a:chOff x="4679586" y="878988"/>
            <a:chExt cx="1434489" cy="190500"/>
          </a:xfrm>
        </p:grpSpPr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EC9433B-033F-473A-AB92-F9AF556C5950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650DFA93-4A52-4A01-AEF0-CF87D09959BD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116EE041-06CC-4345-A6AF-2538288913CA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FE259820-7DDF-44B0-AD01-FE3C14886183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56FE280A-85B5-442A-BDAE-C98C3FC36F57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4896119D-5567-4933-ADFA-7CDCA422AA3E}"/>
              </a:ext>
            </a:extLst>
          </p:cNvPr>
          <p:cNvSpPr txBox="1"/>
          <p:nvPr/>
        </p:nvSpPr>
        <p:spPr>
          <a:xfrm>
            <a:off x="2240948" y="17110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P A R T S</a:t>
            </a:r>
          </a:p>
        </p:txBody>
      </p:sp>
    </p:spTree>
    <p:extLst>
      <p:ext uri="{BB962C8B-B14F-4D97-AF65-F5344CB8AC3E}">
        <p14:creationId xmlns:p14="http://schemas.microsoft.com/office/powerpoint/2010/main" val="1562043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636AFC9-0881-4786-BD3B-E0BEBDE2F79D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10882232" y="3759948"/>
            <a:ext cx="1297202" cy="527006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8A70E92-F264-47A6-8EB5-E1F743416AC4}"/>
              </a:ext>
            </a:extLst>
          </p:cNvPr>
          <p:cNvCxnSpPr>
            <a:cxnSpLocks/>
          </p:cNvCxnSpPr>
          <p:nvPr/>
        </p:nvCxnSpPr>
        <p:spPr>
          <a:xfrm flipH="1" flipV="1">
            <a:off x="1" y="4559319"/>
            <a:ext cx="1352549" cy="719005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FB1D66C-A675-4E89-AF22-1BE0E407A08D}"/>
              </a:ext>
            </a:extLst>
          </p:cNvPr>
          <p:cNvCxnSpPr>
            <a:cxnSpLocks/>
          </p:cNvCxnSpPr>
          <p:nvPr/>
        </p:nvCxnSpPr>
        <p:spPr>
          <a:xfrm flipV="1">
            <a:off x="5367591" y="4061709"/>
            <a:ext cx="1577206" cy="1136471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EAAD18D-A529-426E-944F-052FEF1F7315}"/>
              </a:ext>
            </a:extLst>
          </p:cNvPr>
          <p:cNvCxnSpPr>
            <a:cxnSpLocks/>
          </p:cNvCxnSpPr>
          <p:nvPr/>
        </p:nvCxnSpPr>
        <p:spPr>
          <a:xfrm flipH="1" flipV="1">
            <a:off x="6980663" y="3992713"/>
            <a:ext cx="1801641" cy="991370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B210092-D838-4687-B1B3-0C0F54FFBBB7}"/>
              </a:ext>
            </a:extLst>
          </p:cNvPr>
          <p:cNvCxnSpPr>
            <a:cxnSpLocks/>
          </p:cNvCxnSpPr>
          <p:nvPr/>
        </p:nvCxnSpPr>
        <p:spPr>
          <a:xfrm flipV="1">
            <a:off x="8939272" y="3789895"/>
            <a:ext cx="1680503" cy="1101747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6D1B375-3CBB-4F31-BF6F-2530FCADC84D}"/>
              </a:ext>
            </a:extLst>
          </p:cNvPr>
          <p:cNvCxnSpPr>
            <a:cxnSpLocks/>
          </p:cNvCxnSpPr>
          <p:nvPr/>
        </p:nvCxnSpPr>
        <p:spPr>
          <a:xfrm flipH="1" flipV="1">
            <a:off x="3555177" y="4315879"/>
            <a:ext cx="1709825" cy="882300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5F893E3-9E92-4678-BAE1-ABE84AFE8FA3}"/>
              </a:ext>
            </a:extLst>
          </p:cNvPr>
          <p:cNvCxnSpPr>
            <a:cxnSpLocks/>
          </p:cNvCxnSpPr>
          <p:nvPr/>
        </p:nvCxnSpPr>
        <p:spPr>
          <a:xfrm flipV="1">
            <a:off x="1488100" y="4236152"/>
            <a:ext cx="1778890" cy="962027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7D884BCA-1978-49CC-8588-5399D7CABDE7}"/>
              </a:ext>
            </a:extLst>
          </p:cNvPr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01A590-ABA9-4BD2-BD64-376A4C227798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E53B434-A2A6-4C16-99DD-292CE4FD62C4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E5BC96-17A2-4BD5-BA51-10270687E85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A06ACCC-548D-4873-BD3B-AD3CA2C095B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BDE4C1-DAF9-476F-B807-27BE954F6C8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555FC8F4-43EE-43E4-BBBC-49434B3A520A}"/>
              </a:ext>
            </a:extLst>
          </p:cNvPr>
          <p:cNvSpPr/>
          <p:nvPr/>
        </p:nvSpPr>
        <p:spPr>
          <a:xfrm>
            <a:off x="1122113" y="4930251"/>
            <a:ext cx="588480" cy="588480"/>
          </a:xfrm>
          <a:prstGeom prst="ellipse">
            <a:avLst/>
          </a:prstGeom>
          <a:solidFill>
            <a:srgbClr val="EF3078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20B305-6275-48E1-8946-A32347CB376F}"/>
              </a:ext>
            </a:extLst>
          </p:cNvPr>
          <p:cNvSpPr txBox="1"/>
          <p:nvPr/>
        </p:nvSpPr>
        <p:spPr>
          <a:xfrm>
            <a:off x="1224701" y="4901325"/>
            <a:ext cx="383303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3E3E3"/>
                </a:solidFill>
                <a:latin typeface="Tw Cen MT" panose="020B0602020104020603" pitchFamily="34" charset="0"/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E4AD99A-076B-4B78-BBFD-38BC498DCCBC}"/>
              </a:ext>
            </a:extLst>
          </p:cNvPr>
          <p:cNvSpPr/>
          <p:nvPr/>
        </p:nvSpPr>
        <p:spPr>
          <a:xfrm>
            <a:off x="3049114" y="3941913"/>
            <a:ext cx="588480" cy="588480"/>
          </a:xfrm>
          <a:prstGeom prst="ellipse">
            <a:avLst/>
          </a:prstGeom>
          <a:solidFill>
            <a:srgbClr val="03A1A4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6BC045-9DFF-42FD-8C36-FC34502A7320}"/>
              </a:ext>
            </a:extLst>
          </p:cNvPr>
          <p:cNvSpPr txBox="1"/>
          <p:nvPr/>
        </p:nvSpPr>
        <p:spPr>
          <a:xfrm>
            <a:off x="3151702" y="3912987"/>
            <a:ext cx="383303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3E3E3"/>
                </a:solidFill>
                <a:latin typeface="Tw Cen MT" panose="020B0602020104020603" pitchFamily="34" charset="0"/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32467DC-68B2-4A06-97DB-38EF79A869C1}"/>
              </a:ext>
            </a:extLst>
          </p:cNvPr>
          <p:cNvSpPr/>
          <p:nvPr/>
        </p:nvSpPr>
        <p:spPr>
          <a:xfrm>
            <a:off x="5001873" y="4891641"/>
            <a:ext cx="588480" cy="588480"/>
          </a:xfrm>
          <a:prstGeom prst="ellipse">
            <a:avLst/>
          </a:prstGeom>
          <a:solidFill>
            <a:srgbClr val="EE9524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EAAEBB-9149-4D8C-85F9-C700A4FAC1A9}"/>
              </a:ext>
            </a:extLst>
          </p:cNvPr>
          <p:cNvSpPr txBox="1"/>
          <p:nvPr/>
        </p:nvSpPr>
        <p:spPr>
          <a:xfrm>
            <a:off x="5104461" y="4862715"/>
            <a:ext cx="383303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3E3E3"/>
                </a:solidFill>
                <a:latin typeface="Tw Cen MT" panose="020B0602020104020603" pitchFamily="34" charset="0"/>
              </a:rPr>
              <a:t>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FCACAA9-3503-46C8-A54E-799F4E9E55B9}"/>
              </a:ext>
            </a:extLst>
          </p:cNvPr>
          <p:cNvSpPr/>
          <p:nvPr/>
        </p:nvSpPr>
        <p:spPr>
          <a:xfrm>
            <a:off x="6708674" y="3698473"/>
            <a:ext cx="588480" cy="588480"/>
          </a:xfrm>
          <a:prstGeom prst="ellipse">
            <a:avLst/>
          </a:prstGeom>
          <a:solidFill>
            <a:srgbClr val="385723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7E7550-521F-446A-9A97-DDE94285DD11}"/>
              </a:ext>
            </a:extLst>
          </p:cNvPr>
          <p:cNvSpPr txBox="1"/>
          <p:nvPr/>
        </p:nvSpPr>
        <p:spPr>
          <a:xfrm>
            <a:off x="6810973" y="3669547"/>
            <a:ext cx="383303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3E3E3"/>
                </a:solidFill>
                <a:latin typeface="Tw Cen MT" panose="020B0602020104020603" pitchFamily="34" charset="0"/>
              </a:rPr>
              <a:t>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240C0D5-51C5-4820-AB34-E16D404339B2}"/>
              </a:ext>
            </a:extLst>
          </p:cNvPr>
          <p:cNvSpPr/>
          <p:nvPr/>
        </p:nvSpPr>
        <p:spPr>
          <a:xfrm>
            <a:off x="8522002" y="4689844"/>
            <a:ext cx="588480" cy="58848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BDCDBB-2F71-487A-93F9-6F048B528A22}"/>
              </a:ext>
            </a:extLst>
          </p:cNvPr>
          <p:cNvSpPr txBox="1"/>
          <p:nvPr/>
        </p:nvSpPr>
        <p:spPr>
          <a:xfrm>
            <a:off x="8624590" y="4660918"/>
            <a:ext cx="383303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3E3E3"/>
                </a:solidFill>
                <a:latin typeface="Tw Cen MT" panose="020B0602020104020603" pitchFamily="34" charset="0"/>
              </a:rPr>
              <a:t>5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653423B-C8BF-4B5C-8334-7B79D6A36B28}"/>
              </a:ext>
            </a:extLst>
          </p:cNvPr>
          <p:cNvSpPr/>
          <p:nvPr/>
        </p:nvSpPr>
        <p:spPr>
          <a:xfrm>
            <a:off x="10396341" y="3465708"/>
            <a:ext cx="588480" cy="588480"/>
          </a:xfrm>
          <a:prstGeom prst="ellipse">
            <a:avLst/>
          </a:prstGeom>
          <a:solidFill>
            <a:srgbClr val="EF3078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3E73AB-E79D-4B7E-849F-8FFE43DAB7A5}"/>
              </a:ext>
            </a:extLst>
          </p:cNvPr>
          <p:cNvSpPr txBox="1"/>
          <p:nvPr/>
        </p:nvSpPr>
        <p:spPr>
          <a:xfrm>
            <a:off x="10498929" y="3436782"/>
            <a:ext cx="383303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3E3E3"/>
                </a:solidFill>
                <a:latin typeface="Tw Cen MT" panose="020B0602020104020603" pitchFamily="34" charset="0"/>
              </a:rPr>
              <a:t>6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F425409-A6E4-456C-8ED2-ED38DCFCE2BD}"/>
              </a:ext>
            </a:extLst>
          </p:cNvPr>
          <p:cNvGrpSpPr/>
          <p:nvPr/>
        </p:nvGrpSpPr>
        <p:grpSpPr>
          <a:xfrm>
            <a:off x="363178" y="3496236"/>
            <a:ext cx="2247984" cy="1463002"/>
            <a:chOff x="363178" y="3496236"/>
            <a:chExt cx="2247984" cy="1463002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701416C-01EF-4102-89B3-73D5308BF43E}"/>
                </a:ext>
              </a:extLst>
            </p:cNvPr>
            <p:cNvSpPr txBox="1"/>
            <p:nvPr/>
          </p:nvSpPr>
          <p:spPr>
            <a:xfrm>
              <a:off x="363178" y="3496236"/>
              <a:ext cx="224798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EF3078"/>
                  </a:solidFill>
                  <a:latin typeface="Tw Cen MT" panose="020B0602020104020603" pitchFamily="34" charset="0"/>
                </a:rPr>
                <a:t>Individual Research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B01F7DF-B788-4309-835E-848C5261CE4F}"/>
                </a:ext>
              </a:extLst>
            </p:cNvPr>
            <p:cNvSpPr txBox="1"/>
            <p:nvPr/>
          </p:nvSpPr>
          <p:spPr>
            <a:xfrm>
              <a:off x="378640" y="4128241"/>
              <a:ext cx="21265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Gain background info towards problem space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72C5F62-DBE0-4DB0-A985-67DB45C51121}"/>
              </a:ext>
            </a:extLst>
          </p:cNvPr>
          <p:cNvGrpSpPr/>
          <p:nvPr/>
        </p:nvGrpSpPr>
        <p:grpSpPr>
          <a:xfrm>
            <a:off x="2278590" y="1945546"/>
            <a:ext cx="2129109" cy="1793396"/>
            <a:chOff x="2278590" y="1945546"/>
            <a:chExt cx="2129109" cy="1793396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049F1B1-6182-47AB-BECE-2A542878E26D}"/>
                </a:ext>
              </a:extLst>
            </p:cNvPr>
            <p:cNvSpPr txBox="1"/>
            <p:nvPr/>
          </p:nvSpPr>
          <p:spPr>
            <a:xfrm>
              <a:off x="2278590" y="1945546"/>
              <a:ext cx="212650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000" b="1" dirty="0">
                  <a:solidFill>
                    <a:srgbClr val="03A1A4"/>
                  </a:solidFill>
                  <a:latin typeface="Tw Cen MT" panose="020B0602020104020603" pitchFamily="34" charset="0"/>
                </a:rPr>
                <a:t>Finding Customer Needs through Research </a:t>
              </a:r>
              <a:r>
                <a:rPr lang="en-US" sz="2000" b="1" dirty="0">
                  <a:solidFill>
                    <a:srgbClr val="03A1A4"/>
                  </a:solidFill>
                  <a:latin typeface="Tw Cen MT" panose="020B0602020104020603" pitchFamily="34" charset="0"/>
                </a:rPr>
                <a:t>Instrument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128FC70-EC87-4505-B103-CC8A34AD5B99}"/>
                </a:ext>
              </a:extLst>
            </p:cNvPr>
            <p:cNvSpPr txBox="1"/>
            <p:nvPr/>
          </p:nvSpPr>
          <p:spPr>
            <a:xfrm>
              <a:off x="2281192" y="3154167"/>
              <a:ext cx="21265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Investigate </a:t>
              </a:r>
            </a:p>
            <a:p>
              <a:pPr algn="ctr"/>
              <a:r>
                <a:rPr lang="en-US" sz="16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customer needs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9852E6F-3FE7-431F-9ECD-4677790596C6}"/>
              </a:ext>
            </a:extLst>
          </p:cNvPr>
          <p:cNvGrpSpPr/>
          <p:nvPr/>
        </p:nvGrpSpPr>
        <p:grpSpPr>
          <a:xfrm>
            <a:off x="4246516" y="3432321"/>
            <a:ext cx="2179602" cy="1343156"/>
            <a:chOff x="4246516" y="3432321"/>
            <a:chExt cx="2179602" cy="1343156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9728CB8-974E-4196-8D1D-89BBEFF54DC9}"/>
                </a:ext>
              </a:extLst>
            </p:cNvPr>
            <p:cNvSpPr txBox="1"/>
            <p:nvPr/>
          </p:nvSpPr>
          <p:spPr>
            <a:xfrm>
              <a:off x="4299611" y="3432321"/>
              <a:ext cx="212650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EE9524"/>
                  </a:solidFill>
                  <a:latin typeface="Tw Cen MT" panose="020B0602020104020603" pitchFamily="34" charset="0"/>
                </a:rPr>
                <a:t>Plans for Low–fi &amp; Experience Map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E4AF30C-47B9-42F2-BAAB-C5E9143AD766}"/>
                </a:ext>
              </a:extLst>
            </p:cNvPr>
            <p:cNvSpPr txBox="1"/>
            <p:nvPr/>
          </p:nvSpPr>
          <p:spPr>
            <a:xfrm>
              <a:off x="4246516" y="4190702"/>
              <a:ext cx="21265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16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Identify scenario and user personas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C386432-8509-4BF1-B812-3331BAF7D462}"/>
              </a:ext>
            </a:extLst>
          </p:cNvPr>
          <p:cNvGrpSpPr/>
          <p:nvPr/>
        </p:nvGrpSpPr>
        <p:grpSpPr>
          <a:xfrm>
            <a:off x="5917409" y="2379670"/>
            <a:ext cx="2152500" cy="1216135"/>
            <a:chOff x="5917409" y="2379670"/>
            <a:chExt cx="2152500" cy="1216135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67F5442-F4B4-4585-AA2E-C0438857AE3B}"/>
                </a:ext>
              </a:extLst>
            </p:cNvPr>
            <p:cNvSpPr txBox="1"/>
            <p:nvPr/>
          </p:nvSpPr>
          <p:spPr>
            <a:xfrm>
              <a:off x="5917409" y="2379670"/>
              <a:ext cx="212650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385723"/>
                  </a:solidFill>
                  <a:latin typeface="Tw Cen MT" panose="020B0602020104020603" pitchFamily="34" charset="0"/>
                </a:rPr>
                <a:t>Low-fi Prototype Design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EFAF46B-A1C3-45A8-A052-22BF454E6E76}"/>
                </a:ext>
              </a:extLst>
            </p:cNvPr>
            <p:cNvSpPr txBox="1"/>
            <p:nvPr/>
          </p:nvSpPr>
          <p:spPr>
            <a:xfrm>
              <a:off x="5943402" y="3011030"/>
              <a:ext cx="21265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16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Individual + Combined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E0030E5-ADE8-4236-A8FA-EA49492B9A6A}"/>
              </a:ext>
            </a:extLst>
          </p:cNvPr>
          <p:cNvGrpSpPr/>
          <p:nvPr/>
        </p:nvGrpSpPr>
        <p:grpSpPr>
          <a:xfrm>
            <a:off x="7831882" y="3031056"/>
            <a:ext cx="2132319" cy="1476872"/>
            <a:chOff x="7753064" y="3030686"/>
            <a:chExt cx="2132319" cy="1476872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E5F379D-720A-4873-BF25-F62D2ED92709}"/>
                </a:ext>
              </a:extLst>
            </p:cNvPr>
            <p:cNvSpPr txBox="1"/>
            <p:nvPr/>
          </p:nvSpPr>
          <p:spPr>
            <a:xfrm>
              <a:off x="7753064" y="3030686"/>
              <a:ext cx="212650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B0F0"/>
                  </a:solidFill>
                  <a:latin typeface="Tw Cen MT" panose="020B0602020104020603" pitchFamily="34" charset="0"/>
                </a:rPr>
                <a:t>Internal Evaluation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1D0153F-5928-43C9-B3E9-D6A68A61E764}"/>
                </a:ext>
              </a:extLst>
            </p:cNvPr>
            <p:cNvSpPr txBox="1"/>
            <p:nvPr/>
          </p:nvSpPr>
          <p:spPr>
            <a:xfrm>
              <a:off x="7758876" y="3676561"/>
              <a:ext cx="21265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Heuristic evaluation</a:t>
              </a:r>
            </a:p>
            <a:p>
              <a:pPr algn="ctr"/>
              <a:r>
                <a:rPr lang="en-US" sz="16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&amp; Cognitive Walkthrough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6E832B5-D939-4937-A3AD-85E2622E16FF}"/>
              </a:ext>
            </a:extLst>
          </p:cNvPr>
          <p:cNvGrpSpPr/>
          <p:nvPr/>
        </p:nvGrpSpPr>
        <p:grpSpPr>
          <a:xfrm>
            <a:off x="9627326" y="2144909"/>
            <a:ext cx="2126507" cy="903414"/>
            <a:chOff x="9620021" y="2456997"/>
            <a:chExt cx="2126507" cy="903414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1DAF0F2-B209-49E3-8710-C6751814FE90}"/>
                </a:ext>
              </a:extLst>
            </p:cNvPr>
            <p:cNvSpPr txBox="1"/>
            <p:nvPr/>
          </p:nvSpPr>
          <p:spPr>
            <a:xfrm>
              <a:off x="9620021" y="2456997"/>
              <a:ext cx="21265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EF3078"/>
                  </a:solidFill>
                  <a:latin typeface="Tw Cen MT" panose="020B0602020104020603" pitchFamily="34" charset="0"/>
                </a:rPr>
                <a:t>Usability Testing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6C8A93F-CB4D-469B-8E27-AF0329F80A33}"/>
                </a:ext>
              </a:extLst>
            </p:cNvPr>
            <p:cNvSpPr txBox="1"/>
            <p:nvPr/>
          </p:nvSpPr>
          <p:spPr>
            <a:xfrm>
              <a:off x="9620021" y="2775636"/>
              <a:ext cx="21265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Getting feedbacks from user 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48A59A22-97F8-40FB-977C-20976F38203E}"/>
              </a:ext>
            </a:extLst>
          </p:cNvPr>
          <p:cNvSpPr txBox="1"/>
          <p:nvPr/>
        </p:nvSpPr>
        <p:spPr>
          <a:xfrm>
            <a:off x="2456543" y="13181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ITERATIVE DESIGN</a:t>
            </a:r>
          </a:p>
        </p:txBody>
      </p:sp>
    </p:spTree>
    <p:extLst>
      <p:ext uri="{BB962C8B-B14F-4D97-AF65-F5344CB8AC3E}">
        <p14:creationId xmlns:p14="http://schemas.microsoft.com/office/powerpoint/2010/main" val="248245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0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5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000"/>
                            </p:stCondLst>
                            <p:childTnLst>
                              <p:par>
                                <p:cTn id="9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8500"/>
                            </p:stCondLst>
                            <p:childTnLst>
                              <p:par>
                                <p:cTn id="1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3" grpId="0" animBg="1"/>
      <p:bldP spid="14" grpId="0"/>
      <p:bldP spid="15" grpId="0" animBg="1"/>
      <p:bldP spid="16" grpId="0"/>
      <p:bldP spid="17" grpId="0" animBg="1"/>
      <p:bldP spid="18" grpId="0"/>
      <p:bldP spid="19" grpId="0" animBg="1"/>
      <p:bldP spid="20" grpId="0"/>
      <p:bldP spid="21" grpId="0" animBg="1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0A7819E-8CA9-4CED-8726-3FD8CD8AF062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-19781" y="3638298"/>
            <a:ext cx="1983790" cy="696590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8A70E92-F264-47A6-8EB5-E1F743416AC4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2449139" y="3652224"/>
            <a:ext cx="2002392" cy="818322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FB1D66C-A675-4E89-AF22-1BE0E407A08D}"/>
              </a:ext>
            </a:extLst>
          </p:cNvPr>
          <p:cNvCxnSpPr>
            <a:cxnSpLocks/>
          </p:cNvCxnSpPr>
          <p:nvPr/>
        </p:nvCxnSpPr>
        <p:spPr>
          <a:xfrm flipV="1">
            <a:off x="4665022" y="3506773"/>
            <a:ext cx="2398436" cy="974385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EAAD18D-A529-426E-944F-052FEF1F7315}"/>
              </a:ext>
            </a:extLst>
          </p:cNvPr>
          <p:cNvCxnSpPr>
            <a:cxnSpLocks/>
          </p:cNvCxnSpPr>
          <p:nvPr/>
        </p:nvCxnSpPr>
        <p:spPr>
          <a:xfrm flipH="1" flipV="1">
            <a:off x="6960870" y="3264262"/>
            <a:ext cx="2413393" cy="1206283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6D1B375-3CBB-4F31-BF6F-2530FCADC84D}"/>
              </a:ext>
            </a:extLst>
          </p:cNvPr>
          <p:cNvCxnSpPr>
            <a:cxnSpLocks/>
          </p:cNvCxnSpPr>
          <p:nvPr/>
        </p:nvCxnSpPr>
        <p:spPr>
          <a:xfrm flipH="1">
            <a:off x="10621260" y="3165531"/>
            <a:ext cx="1570741" cy="1250213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2456543" y="13181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ITERATIVE DESIGN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884BCA-1978-49CC-8588-5399D7CABDE7}"/>
              </a:ext>
            </a:extLst>
          </p:cNvPr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01A590-ABA9-4BD2-BD64-376A4C227798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E53B434-A2A6-4C16-99DD-292CE4FD62C4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E5BC96-17A2-4BD5-BA51-10270687E85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A06ACCC-548D-4873-BD3B-AD3CA2C095B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BDE4C1-DAF9-476F-B807-27BE954F6C8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555FC8F4-43EE-43E4-BBBC-49434B3A520A}"/>
              </a:ext>
            </a:extLst>
          </p:cNvPr>
          <p:cNvSpPr/>
          <p:nvPr/>
        </p:nvSpPr>
        <p:spPr>
          <a:xfrm>
            <a:off x="9050589" y="3577914"/>
            <a:ext cx="1793540" cy="1793540"/>
          </a:xfrm>
          <a:prstGeom prst="ellipse">
            <a:avLst/>
          </a:prstGeom>
          <a:solidFill>
            <a:srgbClr val="EF3078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20B305-6275-48E1-8946-A32347CB376F}"/>
              </a:ext>
            </a:extLst>
          </p:cNvPr>
          <p:cNvSpPr txBox="1"/>
          <p:nvPr/>
        </p:nvSpPr>
        <p:spPr>
          <a:xfrm>
            <a:off x="8990960" y="3692469"/>
            <a:ext cx="1912798" cy="1446550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rgbClr val="E3E3E3"/>
                </a:solidFill>
                <a:latin typeface="Tw Cen MT" panose="020B0602020104020603" pitchFamily="34" charset="0"/>
              </a:rPr>
              <a:t>10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E4AD99A-076B-4B78-BBFD-38BC498DCCBC}"/>
              </a:ext>
            </a:extLst>
          </p:cNvPr>
          <p:cNvSpPr/>
          <p:nvPr/>
        </p:nvSpPr>
        <p:spPr>
          <a:xfrm>
            <a:off x="1861421" y="3344058"/>
            <a:ext cx="588480" cy="588480"/>
          </a:xfrm>
          <a:prstGeom prst="ellipse">
            <a:avLst/>
          </a:prstGeom>
          <a:solidFill>
            <a:srgbClr val="03A1A4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6BC045-9DFF-42FD-8C36-FC34502A7320}"/>
              </a:ext>
            </a:extLst>
          </p:cNvPr>
          <p:cNvSpPr txBox="1"/>
          <p:nvPr/>
        </p:nvSpPr>
        <p:spPr>
          <a:xfrm>
            <a:off x="1964009" y="3315132"/>
            <a:ext cx="383303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3E3E3"/>
                </a:solidFill>
                <a:latin typeface="Tw Cen MT" panose="020B0602020104020603" pitchFamily="34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32467DC-68B2-4A06-97DB-38EF79A869C1}"/>
              </a:ext>
            </a:extLst>
          </p:cNvPr>
          <p:cNvSpPr/>
          <p:nvPr/>
        </p:nvSpPr>
        <p:spPr>
          <a:xfrm>
            <a:off x="4348943" y="4176306"/>
            <a:ext cx="588480" cy="588480"/>
          </a:xfrm>
          <a:prstGeom prst="ellipse">
            <a:avLst/>
          </a:prstGeom>
          <a:solidFill>
            <a:srgbClr val="EE9524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EAAEBB-9149-4D8C-85F9-C700A4FAC1A9}"/>
              </a:ext>
            </a:extLst>
          </p:cNvPr>
          <p:cNvSpPr txBox="1"/>
          <p:nvPr/>
        </p:nvSpPr>
        <p:spPr>
          <a:xfrm>
            <a:off x="4451531" y="4147380"/>
            <a:ext cx="383303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3E3E3"/>
                </a:solidFill>
                <a:latin typeface="Tw Cen MT" panose="020B0602020104020603" pitchFamily="34" charset="0"/>
              </a:rPr>
              <a:t>8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240C0D5-51C5-4820-AB34-E16D404339B2}"/>
              </a:ext>
            </a:extLst>
          </p:cNvPr>
          <p:cNvSpPr/>
          <p:nvPr/>
        </p:nvSpPr>
        <p:spPr>
          <a:xfrm>
            <a:off x="6858281" y="3212534"/>
            <a:ext cx="588480" cy="58848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BDCDBB-2F71-487A-93F9-6F048B528A22}"/>
              </a:ext>
            </a:extLst>
          </p:cNvPr>
          <p:cNvSpPr txBox="1"/>
          <p:nvPr/>
        </p:nvSpPr>
        <p:spPr>
          <a:xfrm>
            <a:off x="6960869" y="3183608"/>
            <a:ext cx="383303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3E3E3"/>
                </a:solidFill>
                <a:latin typeface="Tw Cen MT" panose="020B0602020104020603" pitchFamily="34" charset="0"/>
              </a:rPr>
              <a:t>9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F425409-A6E4-456C-8ED2-ED38DCFCE2BD}"/>
              </a:ext>
            </a:extLst>
          </p:cNvPr>
          <p:cNvGrpSpPr/>
          <p:nvPr/>
        </p:nvGrpSpPr>
        <p:grpSpPr>
          <a:xfrm>
            <a:off x="8893268" y="2771807"/>
            <a:ext cx="2126507" cy="657193"/>
            <a:chOff x="378640" y="3809602"/>
            <a:chExt cx="2126507" cy="657193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701416C-01EF-4102-89B3-73D5308BF43E}"/>
                </a:ext>
              </a:extLst>
            </p:cNvPr>
            <p:cNvSpPr txBox="1"/>
            <p:nvPr/>
          </p:nvSpPr>
          <p:spPr>
            <a:xfrm>
              <a:off x="378640" y="3809602"/>
              <a:ext cx="21265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F3078"/>
                  </a:solidFill>
                  <a:latin typeface="Tw Cen MT" panose="020B0602020104020603" pitchFamily="34" charset="0"/>
                </a:rPr>
                <a:t>Final Project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B01F7DF-B788-4309-835E-848C5261CE4F}"/>
                </a:ext>
              </a:extLst>
            </p:cNvPr>
            <p:cNvSpPr txBox="1"/>
            <p:nvPr/>
          </p:nvSpPr>
          <p:spPr>
            <a:xfrm>
              <a:off x="378640" y="4128241"/>
              <a:ext cx="21265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72C5F62-DBE0-4DB0-A985-67DB45C51121}"/>
              </a:ext>
            </a:extLst>
          </p:cNvPr>
          <p:cNvGrpSpPr/>
          <p:nvPr/>
        </p:nvGrpSpPr>
        <p:grpSpPr>
          <a:xfrm>
            <a:off x="1098384" y="1950650"/>
            <a:ext cx="2126507" cy="1232958"/>
            <a:chOff x="2281192" y="2505984"/>
            <a:chExt cx="2126507" cy="123295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049F1B1-6182-47AB-BECE-2A542878E26D}"/>
                </a:ext>
              </a:extLst>
            </p:cNvPr>
            <p:cNvSpPr txBox="1"/>
            <p:nvPr/>
          </p:nvSpPr>
          <p:spPr>
            <a:xfrm>
              <a:off x="2281192" y="2505984"/>
              <a:ext cx="212650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3A1A4"/>
                  </a:solidFill>
                  <a:latin typeface="Tw Cen MT" panose="020B0602020104020603" pitchFamily="34" charset="0"/>
                </a:rPr>
                <a:t>Update &amp; Design Hi-Fi Prototype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128FC70-EC87-4505-B103-CC8A34AD5B99}"/>
                </a:ext>
              </a:extLst>
            </p:cNvPr>
            <p:cNvSpPr txBox="1"/>
            <p:nvPr/>
          </p:nvSpPr>
          <p:spPr>
            <a:xfrm>
              <a:off x="2281192" y="3154167"/>
              <a:ext cx="21265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Add some brief about the heading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9852E6F-3FE7-431F-9ECD-4677790596C6}"/>
              </a:ext>
            </a:extLst>
          </p:cNvPr>
          <p:cNvGrpSpPr/>
          <p:nvPr/>
        </p:nvGrpSpPr>
        <p:grpSpPr>
          <a:xfrm>
            <a:off x="3588358" y="2427561"/>
            <a:ext cx="2188278" cy="1690894"/>
            <a:chOff x="4246516" y="3330805"/>
            <a:chExt cx="2188278" cy="1690894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9728CB8-974E-4196-8D1D-89BBEFF54DC9}"/>
                </a:ext>
              </a:extLst>
            </p:cNvPr>
            <p:cNvSpPr txBox="1"/>
            <p:nvPr/>
          </p:nvSpPr>
          <p:spPr>
            <a:xfrm>
              <a:off x="4308287" y="3330805"/>
              <a:ext cx="212650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EE9524"/>
                  </a:solidFill>
                  <a:latin typeface="Tw Cen MT" panose="020B0602020104020603" pitchFamily="34" charset="0"/>
                </a:rPr>
                <a:t>Usability Testing with Expert &amp; Real user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E4AF30C-47B9-42F2-BAAB-C5E9143AD766}"/>
                </a:ext>
              </a:extLst>
            </p:cNvPr>
            <p:cNvSpPr txBox="1"/>
            <p:nvPr/>
          </p:nvSpPr>
          <p:spPr>
            <a:xfrm>
              <a:off x="4246516" y="4190702"/>
              <a:ext cx="21265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Getting objective feedback from expert and users subjectively.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89009A4-1894-4CFE-AE28-61950EC34C72}"/>
              </a:ext>
            </a:extLst>
          </p:cNvPr>
          <p:cNvGrpSpPr/>
          <p:nvPr/>
        </p:nvGrpSpPr>
        <p:grpSpPr>
          <a:xfrm>
            <a:off x="5920681" y="1449218"/>
            <a:ext cx="2398436" cy="1756439"/>
            <a:chOff x="7754551" y="2775793"/>
            <a:chExt cx="2130832" cy="197798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9AE971-19E5-4B48-BD36-2037EB1DD506}"/>
                </a:ext>
              </a:extLst>
            </p:cNvPr>
            <p:cNvSpPr txBox="1"/>
            <p:nvPr/>
          </p:nvSpPr>
          <p:spPr>
            <a:xfrm>
              <a:off x="7754551" y="2775793"/>
              <a:ext cx="2126507" cy="7971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B0F0"/>
                  </a:solidFill>
                  <a:latin typeface="Tw Cen MT" panose="020B0602020104020603" pitchFamily="34" charset="0"/>
                </a:rPr>
                <a:t>Final Update on Hi-Fi Prototype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F159EB2-1D5C-4550-94CF-00E45E066468}"/>
                </a:ext>
              </a:extLst>
            </p:cNvPr>
            <p:cNvSpPr txBox="1"/>
            <p:nvPr/>
          </p:nvSpPr>
          <p:spPr>
            <a:xfrm>
              <a:off x="7758876" y="3676561"/>
              <a:ext cx="212650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Getting feedbacks from users and evaluate through heuristic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5651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75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75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250"/>
                            </p:stCondLst>
                            <p:childTnLst>
                              <p:par>
                                <p:cTn id="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25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750"/>
                            </p:stCondLst>
                            <p:childTnLst>
                              <p:par>
                                <p:cTn id="8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3" grpId="0" animBg="1"/>
      <p:bldP spid="14" grpId="0"/>
      <p:bldP spid="15" grpId="0" animBg="1"/>
      <p:bldP spid="16" grpId="0"/>
      <p:bldP spid="19" grpId="0" animBg="1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0379">
            <a:hlinkClick r:id="" action="ppaction://media"/>
            <a:extLst>
              <a:ext uri="{FF2B5EF4-FFF2-40B4-BE49-F238E27FC236}">
                <a16:creationId xmlns:a16="http://schemas.microsoft.com/office/drawing/2014/main" id="{A4E4B830-B578-42B8-95F8-8EF5ECB407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9456" y="6211504"/>
            <a:ext cx="487363" cy="487363"/>
          </a:xfrm>
          <a:prstGeom prst="rect">
            <a:avLst/>
          </a:prstGeom>
        </p:spPr>
      </p:pic>
      <p:pic>
        <p:nvPicPr>
          <p:cNvPr id="10" name="Graphic 9" descr="Burger and drink">
            <a:extLst>
              <a:ext uri="{FF2B5EF4-FFF2-40B4-BE49-F238E27FC236}">
                <a16:creationId xmlns:a16="http://schemas.microsoft.com/office/drawing/2014/main" id="{40BA4238-D59A-4C05-85C0-39CF5FEF7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35186" y="283569"/>
            <a:ext cx="1038828" cy="1038828"/>
          </a:xfrm>
          <a:prstGeom prst="rect">
            <a:avLst/>
          </a:prstGeom>
        </p:spPr>
      </p:pic>
      <p:pic>
        <p:nvPicPr>
          <p:cNvPr id="12" name="Graphic 11" descr="Hot dog">
            <a:extLst>
              <a:ext uri="{FF2B5EF4-FFF2-40B4-BE49-F238E27FC236}">
                <a16:creationId xmlns:a16="http://schemas.microsoft.com/office/drawing/2014/main" id="{71D10F25-D81C-4BA0-AEDD-1ED3FF2A6E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23223" y="1082190"/>
            <a:ext cx="914400" cy="914400"/>
          </a:xfrm>
          <a:prstGeom prst="rect">
            <a:avLst/>
          </a:prstGeom>
        </p:spPr>
      </p:pic>
      <p:pic>
        <p:nvPicPr>
          <p:cNvPr id="14" name="Graphic 13" descr="Chicken leg">
            <a:extLst>
              <a:ext uri="{FF2B5EF4-FFF2-40B4-BE49-F238E27FC236}">
                <a16:creationId xmlns:a16="http://schemas.microsoft.com/office/drawing/2014/main" id="{9FE1901D-4731-418E-8E65-40EA195630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65433" y="283569"/>
            <a:ext cx="914400" cy="914400"/>
          </a:xfrm>
          <a:prstGeom prst="rect">
            <a:avLst/>
          </a:prstGeom>
        </p:spPr>
      </p:pic>
      <p:pic>
        <p:nvPicPr>
          <p:cNvPr id="16" name="Graphic 15" descr="Taco">
            <a:extLst>
              <a:ext uri="{FF2B5EF4-FFF2-40B4-BE49-F238E27FC236}">
                <a16:creationId xmlns:a16="http://schemas.microsoft.com/office/drawing/2014/main" id="{BC887E24-C367-4EA8-BC67-635A2F1B4B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97723" y="1041700"/>
            <a:ext cx="914400" cy="914400"/>
          </a:xfrm>
          <a:prstGeom prst="rect">
            <a:avLst/>
          </a:prstGeom>
        </p:spPr>
      </p:pic>
      <p:pic>
        <p:nvPicPr>
          <p:cNvPr id="19" name="Graphic 18" descr="Person eating">
            <a:extLst>
              <a:ext uri="{FF2B5EF4-FFF2-40B4-BE49-F238E27FC236}">
                <a16:creationId xmlns:a16="http://schemas.microsoft.com/office/drawing/2014/main" id="{5A31A22A-1D12-45A5-936C-1F78243BA6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67889" y="3258255"/>
            <a:ext cx="2248454" cy="2248454"/>
          </a:xfrm>
          <a:prstGeom prst="rect">
            <a:avLst/>
          </a:prstGeom>
        </p:spPr>
      </p:pic>
      <p:pic>
        <p:nvPicPr>
          <p:cNvPr id="22" name="Graphic 21" descr="Kiosk">
            <a:extLst>
              <a:ext uri="{FF2B5EF4-FFF2-40B4-BE49-F238E27FC236}">
                <a16:creationId xmlns:a16="http://schemas.microsoft.com/office/drawing/2014/main" id="{5E43D0B6-B188-4D39-81DB-5C8E58C4B6F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997922" y="1996590"/>
            <a:ext cx="1339934" cy="133993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628B9A2-7B02-40D4-97C0-2891D437BDE4}"/>
              </a:ext>
            </a:extLst>
          </p:cNvPr>
          <p:cNvSpPr txBox="1"/>
          <p:nvPr/>
        </p:nvSpPr>
        <p:spPr>
          <a:xfrm>
            <a:off x="4620771" y="1460707"/>
            <a:ext cx="2498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w Cen MT" panose="020B0602020104020603" pitchFamily="34" charset="0"/>
              </a:rPr>
              <a:t>Waiting Time?</a:t>
            </a:r>
            <a:endParaRPr lang="en-CA" sz="3200" dirty="0"/>
          </a:p>
        </p:txBody>
      </p:sp>
      <p:pic>
        <p:nvPicPr>
          <p:cNvPr id="4" name="Graphic 3" descr="Clock">
            <a:extLst>
              <a:ext uri="{FF2B5EF4-FFF2-40B4-BE49-F238E27FC236}">
                <a16:creationId xmlns:a16="http://schemas.microsoft.com/office/drawing/2014/main" id="{919E6D8C-0A1D-406A-B061-434CA4D7D3B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035186" y="2115057"/>
            <a:ext cx="1060228" cy="106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191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5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489092" y="26581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Pats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8452407" y="24170"/>
            <a:ext cx="10083262" cy="6858000"/>
            <a:chOff x="491575" y="0"/>
            <a:chExt cx="1008326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051112"/>
              <a:ext cx="19920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5400" b="1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83EA2CA-A17F-4A6A-AC3E-6F8757F77880}"/>
              </a:ext>
            </a:extLst>
          </p:cNvPr>
          <p:cNvGrpSpPr/>
          <p:nvPr/>
        </p:nvGrpSpPr>
        <p:grpSpPr>
          <a:xfrm>
            <a:off x="7976170" y="1491437"/>
            <a:ext cx="1805441" cy="1894017"/>
            <a:chOff x="6381342" y="2182683"/>
            <a:chExt cx="1805441" cy="1894017"/>
          </a:xfrm>
        </p:grpSpPr>
        <p:sp>
          <p:nvSpPr>
            <p:cNvPr id="97" name="Rectangle: Top Corners Rounded 96">
              <a:extLst>
                <a:ext uri="{FF2B5EF4-FFF2-40B4-BE49-F238E27FC236}">
                  <a16:creationId xmlns:a16="http://schemas.microsoft.com/office/drawing/2014/main" id="{225A95EB-3596-4C52-91EE-39023E85BE2D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9A6427C-7201-480C-B8BA-C01C9BCA7B52}"/>
                </a:ext>
              </a:extLst>
            </p:cNvPr>
            <p:cNvSpPr txBox="1"/>
            <p:nvPr/>
          </p:nvSpPr>
          <p:spPr>
            <a:xfrm>
              <a:off x="6381342" y="2182683"/>
              <a:ext cx="18054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Part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4F68486-5533-4B47-B6BA-92533CBB4036}"/>
                </a:ext>
              </a:extLst>
            </p:cNvPr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3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2310FCA-56F2-4778-94B7-C1B5FD53AE20}"/>
              </a:ext>
            </a:extLst>
          </p:cNvPr>
          <p:cNvGrpSpPr/>
          <p:nvPr/>
        </p:nvGrpSpPr>
        <p:grpSpPr>
          <a:xfrm>
            <a:off x="5479293" y="1491437"/>
            <a:ext cx="1805441" cy="1894017"/>
            <a:chOff x="3884465" y="2182683"/>
            <a:chExt cx="1805441" cy="1894017"/>
          </a:xfrm>
        </p:grpSpPr>
        <p:sp>
          <p:nvSpPr>
            <p:cNvPr id="101" name="Rectangle: Top Corners Rounded 100">
              <a:extLst>
                <a:ext uri="{FF2B5EF4-FFF2-40B4-BE49-F238E27FC236}">
                  <a16:creationId xmlns:a16="http://schemas.microsoft.com/office/drawing/2014/main" id="{E792FABC-AA8F-4748-B8FA-DBB9112863AC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3919267-9DA5-4811-B4F4-94D72398E7FD}"/>
                </a:ext>
              </a:extLst>
            </p:cNvPr>
            <p:cNvSpPr txBox="1"/>
            <p:nvPr/>
          </p:nvSpPr>
          <p:spPr>
            <a:xfrm>
              <a:off x="3884465" y="2182683"/>
              <a:ext cx="18054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Part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ECB41C1-3E79-45AA-B100-38C9E092C776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2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87830BE-EEF7-4034-8ABE-3212DB467DB4}"/>
              </a:ext>
            </a:extLst>
          </p:cNvPr>
          <p:cNvGrpSpPr/>
          <p:nvPr/>
        </p:nvGrpSpPr>
        <p:grpSpPr>
          <a:xfrm>
            <a:off x="2982416" y="1491437"/>
            <a:ext cx="1805441" cy="1894017"/>
            <a:chOff x="1387588" y="2182683"/>
            <a:chExt cx="1805441" cy="1894017"/>
          </a:xfrm>
        </p:grpSpPr>
        <p:sp>
          <p:nvSpPr>
            <p:cNvPr id="105" name="Rectangle: Top Corners Rounded 104">
              <a:extLst>
                <a:ext uri="{FF2B5EF4-FFF2-40B4-BE49-F238E27FC236}">
                  <a16:creationId xmlns:a16="http://schemas.microsoft.com/office/drawing/2014/main" id="{F1B87F23-BD02-4DB3-947D-2F61C5B87FEF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D8301A0-49D9-41A5-A227-2E35458E6401}"/>
                </a:ext>
              </a:extLst>
            </p:cNvPr>
            <p:cNvSpPr txBox="1"/>
            <p:nvPr/>
          </p:nvSpPr>
          <p:spPr>
            <a:xfrm>
              <a:off x="1387588" y="2182683"/>
              <a:ext cx="18054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Part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36675CF-5B12-4D6B-8C03-F29656450255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48958204-CE05-4E79-AC55-C76FBB79E37F}"/>
              </a:ext>
            </a:extLst>
          </p:cNvPr>
          <p:cNvSpPr/>
          <p:nvPr/>
        </p:nvSpPr>
        <p:spPr>
          <a:xfrm flipV="1">
            <a:off x="3089346" y="2452004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406A5A75-24F0-496A-82D6-E2B37B100BBD}"/>
              </a:ext>
            </a:extLst>
          </p:cNvPr>
          <p:cNvSpPr/>
          <p:nvPr/>
        </p:nvSpPr>
        <p:spPr>
          <a:xfrm flipV="1">
            <a:off x="5586223" y="2452004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B8C3E14B-EBB2-49A7-9A4E-9C6AFAF9A364}"/>
              </a:ext>
            </a:extLst>
          </p:cNvPr>
          <p:cNvSpPr/>
          <p:nvPr/>
        </p:nvSpPr>
        <p:spPr>
          <a:xfrm flipV="1">
            <a:off x="8083100" y="2452004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D94F991-2744-4D5C-BE57-A0C261539D2C}"/>
              </a:ext>
            </a:extLst>
          </p:cNvPr>
          <p:cNvGrpSpPr/>
          <p:nvPr/>
        </p:nvGrpSpPr>
        <p:grpSpPr>
          <a:xfrm>
            <a:off x="2964578" y="3010221"/>
            <a:ext cx="1805441" cy="1090868"/>
            <a:chOff x="1369750" y="3701467"/>
            <a:chExt cx="1805441" cy="1090868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721CE74-40AC-4223-B129-B3A270C7429B}"/>
                </a:ext>
              </a:extLst>
            </p:cNvPr>
            <p:cNvSpPr txBox="1"/>
            <p:nvPr/>
          </p:nvSpPr>
          <p:spPr>
            <a:xfrm>
              <a:off x="1369750" y="3701467"/>
              <a:ext cx="18054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RESEARCH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C94FF53-E358-452A-A5CE-3296318ABBE9}"/>
                </a:ext>
              </a:extLst>
            </p:cNvPr>
            <p:cNvSpPr txBox="1"/>
            <p:nvPr/>
          </p:nvSpPr>
          <p:spPr>
            <a:xfrm>
              <a:off x="1518638" y="4053671"/>
              <a:ext cx="159158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Through Survey, Questionnaire, </a:t>
              </a:r>
            </a:p>
            <a:p>
              <a:pPr algn="ctr"/>
              <a:r>
                <a:rPr lang="en-US" sz="14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interview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60A9D1F-EDAE-418D-A3C8-F8109A2B052A}"/>
              </a:ext>
            </a:extLst>
          </p:cNvPr>
          <p:cNvGrpSpPr/>
          <p:nvPr/>
        </p:nvGrpSpPr>
        <p:grpSpPr>
          <a:xfrm>
            <a:off x="5572502" y="3029845"/>
            <a:ext cx="1591582" cy="733513"/>
            <a:chOff x="3977674" y="3721091"/>
            <a:chExt cx="1591582" cy="733513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1705BAF-DCDA-4FDC-8DA1-1FBA870AE5C8}"/>
                </a:ext>
              </a:extLst>
            </p:cNvPr>
            <p:cNvSpPr txBox="1"/>
            <p:nvPr/>
          </p:nvSpPr>
          <p:spPr>
            <a:xfrm>
              <a:off x="3977674" y="3721091"/>
              <a:ext cx="1591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2CBBE"/>
                  </a:solidFill>
                  <a:latin typeface="Tw Cen MT" panose="020B0602020104020603" pitchFamily="34" charset="0"/>
                </a:rPr>
                <a:t>DESIGN 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BD17202-B0A7-4912-9A5D-8F55518824B3}"/>
                </a:ext>
              </a:extLst>
            </p:cNvPr>
            <p:cNvSpPr txBox="1"/>
            <p:nvPr/>
          </p:nvSpPr>
          <p:spPr>
            <a:xfrm>
              <a:off x="3977674" y="4146827"/>
              <a:ext cx="15915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Prototype design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1F66AC79-730F-4E07-974E-4F08542F2C4A}"/>
              </a:ext>
            </a:extLst>
          </p:cNvPr>
          <p:cNvGrpSpPr/>
          <p:nvPr/>
        </p:nvGrpSpPr>
        <p:grpSpPr>
          <a:xfrm>
            <a:off x="8083100" y="3061632"/>
            <a:ext cx="1591582" cy="917169"/>
            <a:chOff x="6488272" y="3752878"/>
            <a:chExt cx="1591582" cy="917169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025EBC6-5731-4D97-B58C-0E0C20D47817}"/>
                </a:ext>
              </a:extLst>
            </p:cNvPr>
            <p:cNvSpPr txBox="1"/>
            <p:nvPr/>
          </p:nvSpPr>
          <p:spPr>
            <a:xfrm>
              <a:off x="6488272" y="3752878"/>
              <a:ext cx="1591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EC630"/>
                  </a:solidFill>
                  <a:latin typeface="Tw Cen MT" panose="020B0602020104020603" pitchFamily="34" charset="0"/>
                </a:rPr>
                <a:t>FEATURE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38973E8-8FEC-48EF-89C3-A1086AD31515}"/>
                </a:ext>
              </a:extLst>
            </p:cNvPr>
            <p:cNvSpPr txBox="1"/>
            <p:nvPr/>
          </p:nvSpPr>
          <p:spPr>
            <a:xfrm>
              <a:off x="6488272" y="4146827"/>
              <a:ext cx="15915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Solution based on</a:t>
              </a:r>
            </a:p>
            <a:p>
              <a:pPr algn="ctr"/>
              <a:r>
                <a:rPr lang="en-US" sz="14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User demand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1E1EB09-3B7F-4AD1-85F5-A963B8B7D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659" y="4229239"/>
            <a:ext cx="894354" cy="894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331A99-A934-4099-9190-67078252B1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947" y="4229326"/>
            <a:ext cx="897858" cy="897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285DFE-7CB0-4F85-899B-F151E785F8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674" y="4229239"/>
            <a:ext cx="907482" cy="907480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A31E14AA-E8D8-4DCF-9955-0AA095982367}"/>
              </a:ext>
            </a:extLst>
          </p:cNvPr>
          <p:cNvSpPr txBox="1"/>
          <p:nvPr/>
        </p:nvSpPr>
        <p:spPr>
          <a:xfrm rot="16200000">
            <a:off x="223504" y="3240578"/>
            <a:ext cx="1992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0EEF0"/>
                </a:solidFill>
                <a:latin typeface="Tw Cen MT" panose="020B0602020104020603" pitchFamily="34" charset="0"/>
              </a:rPr>
              <a:t>Factors</a:t>
            </a: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CA2848D-D1D9-4732-A325-41B24B2298B9}"/>
              </a:ext>
            </a:extLst>
          </p:cNvPr>
          <p:cNvGrpSpPr/>
          <p:nvPr/>
        </p:nvGrpSpPr>
        <p:grpSpPr>
          <a:xfrm>
            <a:off x="5163160" y="878988"/>
            <a:ext cx="1434489" cy="190500"/>
            <a:chOff x="4679586" y="878988"/>
            <a:chExt cx="1434489" cy="190500"/>
          </a:xfrm>
        </p:grpSpPr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EC9433B-033F-473A-AB92-F9AF556C5950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650DFA93-4A52-4A01-AEF0-CF87D09959BD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116EE041-06CC-4345-A6AF-2538288913CA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FE259820-7DDF-44B0-AD01-FE3C14886183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56FE280A-85B5-442A-BDAE-C98C3FC36F57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5A8D30DD-01A0-45B3-89D7-23FF3E7659DB}"/>
              </a:ext>
            </a:extLst>
          </p:cNvPr>
          <p:cNvSpPr txBox="1"/>
          <p:nvPr/>
        </p:nvSpPr>
        <p:spPr>
          <a:xfrm>
            <a:off x="2240948" y="17110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P A R T S</a:t>
            </a:r>
          </a:p>
        </p:txBody>
      </p:sp>
    </p:spTree>
    <p:extLst>
      <p:ext uri="{BB962C8B-B14F-4D97-AF65-F5344CB8AC3E}">
        <p14:creationId xmlns:p14="http://schemas.microsoft.com/office/powerpoint/2010/main" val="2689011010"/>
      </p:ext>
    </p:extLst>
  </p:cSld>
  <p:clrMapOvr>
    <a:masterClrMapping/>
  </p:clrMapOvr>
  <p:transition spd="med" advTm="1000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489092" y="26581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Pats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8452407" y="24170"/>
            <a:ext cx="10083262" cy="6858000"/>
            <a:chOff x="491575" y="0"/>
            <a:chExt cx="1008326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051112"/>
              <a:ext cx="19920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5400" b="1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83EA2CA-A17F-4A6A-AC3E-6F8757F77880}"/>
              </a:ext>
            </a:extLst>
          </p:cNvPr>
          <p:cNvGrpSpPr/>
          <p:nvPr/>
        </p:nvGrpSpPr>
        <p:grpSpPr>
          <a:xfrm>
            <a:off x="4978970" y="1491437"/>
            <a:ext cx="1805441" cy="1894017"/>
            <a:chOff x="6381342" y="2182683"/>
            <a:chExt cx="1805441" cy="1894017"/>
          </a:xfrm>
        </p:grpSpPr>
        <p:sp>
          <p:nvSpPr>
            <p:cNvPr id="97" name="Rectangle: Top Corners Rounded 96">
              <a:extLst>
                <a:ext uri="{FF2B5EF4-FFF2-40B4-BE49-F238E27FC236}">
                  <a16:creationId xmlns:a16="http://schemas.microsoft.com/office/drawing/2014/main" id="{225A95EB-3596-4C52-91EE-39023E85BE2D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9A6427C-7201-480C-B8BA-C01C9BCA7B52}"/>
                </a:ext>
              </a:extLst>
            </p:cNvPr>
            <p:cNvSpPr txBox="1"/>
            <p:nvPr/>
          </p:nvSpPr>
          <p:spPr>
            <a:xfrm>
              <a:off x="6381342" y="2182683"/>
              <a:ext cx="18054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Part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4F68486-5533-4B47-B6BA-92533CBB4036}"/>
                </a:ext>
              </a:extLst>
            </p:cNvPr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3</a:t>
              </a:r>
            </a:p>
          </p:txBody>
        </p:sp>
      </p:grp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B8C3E14B-EBB2-49A7-9A4E-9C6AFAF9A364}"/>
              </a:ext>
            </a:extLst>
          </p:cNvPr>
          <p:cNvSpPr/>
          <p:nvPr/>
        </p:nvSpPr>
        <p:spPr>
          <a:xfrm flipV="1">
            <a:off x="5085900" y="2452004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1F66AC79-730F-4E07-974E-4F08542F2C4A}"/>
              </a:ext>
            </a:extLst>
          </p:cNvPr>
          <p:cNvGrpSpPr/>
          <p:nvPr/>
        </p:nvGrpSpPr>
        <p:grpSpPr>
          <a:xfrm>
            <a:off x="5085900" y="3061632"/>
            <a:ext cx="1591582" cy="917169"/>
            <a:chOff x="6488272" y="3752878"/>
            <a:chExt cx="1591582" cy="917169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025EBC6-5731-4D97-B58C-0E0C20D47817}"/>
                </a:ext>
              </a:extLst>
            </p:cNvPr>
            <p:cNvSpPr txBox="1"/>
            <p:nvPr/>
          </p:nvSpPr>
          <p:spPr>
            <a:xfrm>
              <a:off x="6488272" y="3752878"/>
              <a:ext cx="1591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EC630"/>
                  </a:solidFill>
                  <a:latin typeface="Tw Cen MT" panose="020B0602020104020603" pitchFamily="34" charset="0"/>
                </a:rPr>
                <a:t>FEATURE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38973E8-8FEC-48EF-89C3-A1086AD31515}"/>
                </a:ext>
              </a:extLst>
            </p:cNvPr>
            <p:cNvSpPr txBox="1"/>
            <p:nvPr/>
          </p:nvSpPr>
          <p:spPr>
            <a:xfrm>
              <a:off x="6488272" y="4146827"/>
              <a:ext cx="15915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Solution based on</a:t>
              </a:r>
            </a:p>
            <a:p>
              <a:pPr algn="ctr"/>
              <a:r>
                <a:rPr lang="en-US" sz="14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User demand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5285DFE-7CB0-4F85-899B-F151E785F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474" y="4229239"/>
            <a:ext cx="907482" cy="907480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A31E14AA-E8D8-4DCF-9955-0AA095982367}"/>
              </a:ext>
            </a:extLst>
          </p:cNvPr>
          <p:cNvSpPr txBox="1"/>
          <p:nvPr/>
        </p:nvSpPr>
        <p:spPr>
          <a:xfrm rot="16200000">
            <a:off x="223504" y="3240578"/>
            <a:ext cx="1992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0EEF0"/>
                </a:solidFill>
                <a:latin typeface="Tw Cen MT" panose="020B0602020104020603" pitchFamily="34" charset="0"/>
              </a:rPr>
              <a:t>Factors</a:t>
            </a: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CA2848D-D1D9-4732-A325-41B24B2298B9}"/>
              </a:ext>
            </a:extLst>
          </p:cNvPr>
          <p:cNvGrpSpPr/>
          <p:nvPr/>
        </p:nvGrpSpPr>
        <p:grpSpPr>
          <a:xfrm>
            <a:off x="5163160" y="878988"/>
            <a:ext cx="1434489" cy="190500"/>
            <a:chOff x="4679586" y="878988"/>
            <a:chExt cx="1434489" cy="190500"/>
          </a:xfrm>
        </p:grpSpPr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EC9433B-033F-473A-AB92-F9AF556C5950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650DFA93-4A52-4A01-AEF0-CF87D09959BD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116EE041-06CC-4345-A6AF-2538288913CA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FE259820-7DDF-44B0-AD01-FE3C14886183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56FE280A-85B5-442A-BDAE-C98C3FC36F57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5A8D30DD-01A0-45B3-89D7-23FF3E7659DB}"/>
              </a:ext>
            </a:extLst>
          </p:cNvPr>
          <p:cNvSpPr txBox="1"/>
          <p:nvPr/>
        </p:nvSpPr>
        <p:spPr>
          <a:xfrm>
            <a:off x="2240948" y="17110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P A R T S</a:t>
            </a:r>
          </a:p>
        </p:txBody>
      </p:sp>
    </p:spTree>
    <p:extLst>
      <p:ext uri="{BB962C8B-B14F-4D97-AF65-F5344CB8AC3E}">
        <p14:creationId xmlns:p14="http://schemas.microsoft.com/office/powerpoint/2010/main" val="2170043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FA76865-077C-45C2-92AB-873AE187B019}"/>
              </a:ext>
            </a:extLst>
          </p:cNvPr>
          <p:cNvSpPr/>
          <p:nvPr/>
        </p:nvSpPr>
        <p:spPr>
          <a:xfrm>
            <a:off x="3533738" y="2826854"/>
            <a:ext cx="1013792" cy="1013792"/>
          </a:xfrm>
          <a:prstGeom prst="ellipse">
            <a:avLst/>
          </a:prstGeom>
          <a:solidFill>
            <a:srgbClr val="F25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A9588EB-D88F-45A0-A6BD-F9686A2518FB}"/>
              </a:ext>
            </a:extLst>
          </p:cNvPr>
          <p:cNvGrpSpPr/>
          <p:nvPr/>
        </p:nvGrpSpPr>
        <p:grpSpPr>
          <a:xfrm>
            <a:off x="2456542" y="3916846"/>
            <a:ext cx="3168183" cy="957869"/>
            <a:chOff x="1784817" y="3935896"/>
            <a:chExt cx="3168183" cy="9578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988BFC-0F61-443D-A2B1-F34CE9E160A0}"/>
                </a:ext>
              </a:extLst>
            </p:cNvPr>
            <p:cNvSpPr txBox="1"/>
            <p:nvPr/>
          </p:nvSpPr>
          <p:spPr>
            <a:xfrm>
              <a:off x="1784817" y="4370545"/>
              <a:ext cx="31681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Vendor can use voice control to complete the order without touching the screen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31FE5-944D-400F-807C-AEFA2AEC82BB}"/>
                </a:ext>
              </a:extLst>
            </p:cNvPr>
            <p:cNvSpPr txBox="1"/>
            <p:nvPr/>
          </p:nvSpPr>
          <p:spPr>
            <a:xfrm>
              <a:off x="2024058" y="3935896"/>
              <a:ext cx="2689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25245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Order Voice Control</a:t>
              </a:r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F4FA983B-7D0A-4CDE-A1E2-CAD7B7ACE27B}"/>
              </a:ext>
            </a:extLst>
          </p:cNvPr>
          <p:cNvSpPr/>
          <p:nvPr/>
        </p:nvSpPr>
        <p:spPr>
          <a:xfrm>
            <a:off x="7943093" y="2826854"/>
            <a:ext cx="1013792" cy="1013792"/>
          </a:xfrm>
          <a:prstGeom prst="ellipse">
            <a:avLst/>
          </a:prstGeom>
          <a:solidFill>
            <a:srgbClr val="FFA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EBD289-62D1-4F20-A65B-5B3C3AC861E7}"/>
              </a:ext>
            </a:extLst>
          </p:cNvPr>
          <p:cNvGrpSpPr/>
          <p:nvPr/>
        </p:nvGrpSpPr>
        <p:grpSpPr>
          <a:xfrm>
            <a:off x="6865897" y="3916846"/>
            <a:ext cx="3168183" cy="957869"/>
            <a:chOff x="1784817" y="3935896"/>
            <a:chExt cx="3168183" cy="95786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D12502-052D-4F02-AC6B-84B7BCD2D92D}"/>
                </a:ext>
              </a:extLst>
            </p:cNvPr>
            <p:cNvSpPr txBox="1"/>
            <p:nvPr/>
          </p:nvSpPr>
          <p:spPr>
            <a:xfrm>
              <a:off x="1784817" y="4370545"/>
              <a:ext cx="31681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Vendors share the same menu as customer, which is good for visualization.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51AAAB7-960A-449F-AA09-C0AD6DD90D60}"/>
                </a:ext>
              </a:extLst>
            </p:cNvPr>
            <p:cNvSpPr txBox="1"/>
            <p:nvPr/>
          </p:nvSpPr>
          <p:spPr>
            <a:xfrm>
              <a:off x="2024058" y="3935896"/>
              <a:ext cx="2689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A956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Editing Menu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8081E15-EDA7-45AB-97E2-ABBA01412D6B}"/>
              </a:ext>
            </a:extLst>
          </p:cNvPr>
          <p:cNvSpPr txBox="1"/>
          <p:nvPr/>
        </p:nvSpPr>
        <p:spPr>
          <a:xfrm>
            <a:off x="1602106" y="1217583"/>
            <a:ext cx="8784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According to our customer demand, we introduced 2 distinguished main features in the app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63C9133-0542-48F3-B601-20712E5E354F}"/>
              </a:ext>
            </a:extLst>
          </p:cNvPr>
          <p:cNvGrpSpPr/>
          <p:nvPr/>
        </p:nvGrpSpPr>
        <p:grpSpPr>
          <a:xfrm>
            <a:off x="5061560" y="878988"/>
            <a:ext cx="1434489" cy="190500"/>
            <a:chOff x="4679586" y="878988"/>
            <a:chExt cx="1434489" cy="1905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3F4B86D-CFFE-4C46-9222-A12045015E59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DB3381F-1551-435C-BAE5-8339B4CE3B99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D36977F-1CD9-4385-959D-5F65B4D758CE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525AFFE-C1DB-468A-A99D-DD1FCDA2F6FF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E6C378A-0B11-492A-99E1-5F730A47FC60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37F7944-EDC8-4BA9-A794-8925F95ECDD7}"/>
              </a:ext>
            </a:extLst>
          </p:cNvPr>
          <p:cNvSpPr txBox="1"/>
          <p:nvPr/>
        </p:nvSpPr>
        <p:spPr>
          <a:xfrm>
            <a:off x="2456542" y="17110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MAIN   FEATURES</a:t>
            </a:r>
          </a:p>
        </p:txBody>
      </p:sp>
      <p:pic>
        <p:nvPicPr>
          <p:cNvPr id="3" name="Graphic 2" descr="Radio microphone">
            <a:extLst>
              <a:ext uri="{FF2B5EF4-FFF2-40B4-BE49-F238E27FC236}">
                <a16:creationId xmlns:a16="http://schemas.microsoft.com/office/drawing/2014/main" id="{ACD93D5E-BA85-4B9F-8112-D9C7AF04E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1705" y="2908300"/>
            <a:ext cx="857250" cy="85725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760A1D5-975D-4ABE-9C5D-971C006CEBA6}"/>
              </a:ext>
            </a:extLst>
          </p:cNvPr>
          <p:cNvSpPr txBox="1"/>
          <p:nvPr/>
        </p:nvSpPr>
        <p:spPr>
          <a:xfrm>
            <a:off x="3928691" y="1740917"/>
            <a:ext cx="4321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3">
                    <a:lumMod val="75000"/>
                  </a:schemeClr>
                </a:solidFill>
                <a:latin typeface="Tw Cen MT" panose="020B0602020104020603" pitchFamily="34" charset="0"/>
              </a:rPr>
              <a:t>Vendors</a:t>
            </a:r>
            <a:endParaRPr lang="en-US" sz="2800" b="1" dirty="0">
              <a:solidFill>
                <a:schemeClr val="accent3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41" name="Graphic 40" descr="List">
            <a:extLst>
              <a:ext uri="{FF2B5EF4-FFF2-40B4-BE49-F238E27FC236}">
                <a16:creationId xmlns:a16="http://schemas.microsoft.com/office/drawing/2014/main" id="{1D984EB6-0235-4346-B24E-8ACFE6A4E9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34836" y="2918599"/>
            <a:ext cx="830302" cy="83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9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A9588EB-D88F-45A0-A6BD-F9686A2518FB}"/>
              </a:ext>
            </a:extLst>
          </p:cNvPr>
          <p:cNvGrpSpPr/>
          <p:nvPr/>
        </p:nvGrpSpPr>
        <p:grpSpPr>
          <a:xfrm>
            <a:off x="3016599" y="3881496"/>
            <a:ext cx="3168183" cy="957869"/>
            <a:chOff x="1784817" y="3935896"/>
            <a:chExt cx="3168183" cy="9578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988BFC-0F61-443D-A2B1-F34CE9E160A0}"/>
                </a:ext>
              </a:extLst>
            </p:cNvPr>
            <p:cNvSpPr txBox="1"/>
            <p:nvPr/>
          </p:nvSpPr>
          <p:spPr>
            <a:xfrm>
              <a:off x="1784817" y="4370545"/>
              <a:ext cx="31681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Vendor can use voice control to complete the order without touching the screen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31FE5-944D-400F-807C-AEFA2AEC82BB}"/>
                </a:ext>
              </a:extLst>
            </p:cNvPr>
            <p:cNvSpPr txBox="1"/>
            <p:nvPr/>
          </p:nvSpPr>
          <p:spPr>
            <a:xfrm>
              <a:off x="2024058" y="3935896"/>
              <a:ext cx="2689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25245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Order Voice Control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8081E15-EDA7-45AB-97E2-ABBA01412D6B}"/>
              </a:ext>
            </a:extLst>
          </p:cNvPr>
          <p:cNvSpPr txBox="1"/>
          <p:nvPr/>
        </p:nvSpPr>
        <p:spPr>
          <a:xfrm>
            <a:off x="1602106" y="1217583"/>
            <a:ext cx="8784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According to our customer demand, we introduced 3 distinguished main features in the app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63C9133-0542-48F3-B601-20712E5E354F}"/>
              </a:ext>
            </a:extLst>
          </p:cNvPr>
          <p:cNvGrpSpPr/>
          <p:nvPr/>
        </p:nvGrpSpPr>
        <p:grpSpPr>
          <a:xfrm>
            <a:off x="5061560" y="878988"/>
            <a:ext cx="1434489" cy="190500"/>
            <a:chOff x="4679586" y="878988"/>
            <a:chExt cx="1434489" cy="1905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3F4B86D-CFFE-4C46-9222-A12045015E59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DB3381F-1551-435C-BAE5-8339B4CE3B99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D36977F-1CD9-4385-959D-5F65B4D758CE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525AFFE-C1DB-468A-A99D-DD1FCDA2F6FF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E6C378A-0B11-492A-99E1-5F730A47FC60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37F7944-EDC8-4BA9-A794-8925F95ECDD7}"/>
              </a:ext>
            </a:extLst>
          </p:cNvPr>
          <p:cNvSpPr txBox="1"/>
          <p:nvPr/>
        </p:nvSpPr>
        <p:spPr>
          <a:xfrm>
            <a:off x="2456542" y="17110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MAIN   FEATURES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CCB36E-7DB9-4EB6-8AE4-ED71FF8F76F4}"/>
              </a:ext>
            </a:extLst>
          </p:cNvPr>
          <p:cNvGrpSpPr/>
          <p:nvPr/>
        </p:nvGrpSpPr>
        <p:grpSpPr>
          <a:xfrm>
            <a:off x="4043825" y="2597801"/>
            <a:ext cx="1013792" cy="1013792"/>
            <a:chOff x="2667331" y="1687482"/>
            <a:chExt cx="1013792" cy="101379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FA76865-077C-45C2-92AB-873AE187B019}"/>
                </a:ext>
              </a:extLst>
            </p:cNvPr>
            <p:cNvSpPr/>
            <p:nvPr/>
          </p:nvSpPr>
          <p:spPr>
            <a:xfrm>
              <a:off x="2667331" y="1687482"/>
              <a:ext cx="1013792" cy="1013792"/>
            </a:xfrm>
            <a:prstGeom prst="ellipse">
              <a:avLst/>
            </a:prstGeom>
            <a:solidFill>
              <a:srgbClr val="F252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Graphic 2" descr="Radio microphone">
              <a:extLst>
                <a:ext uri="{FF2B5EF4-FFF2-40B4-BE49-F238E27FC236}">
                  <a16:creationId xmlns:a16="http://schemas.microsoft.com/office/drawing/2014/main" id="{ACD93D5E-BA85-4B9F-8112-D9C7AF04E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55298" y="1768928"/>
              <a:ext cx="857250" cy="85725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6047E4E-C4C2-4976-A6DA-6D3C1775B8B0}"/>
              </a:ext>
            </a:extLst>
          </p:cNvPr>
          <p:cNvGrpSpPr/>
          <p:nvPr/>
        </p:nvGrpSpPr>
        <p:grpSpPr>
          <a:xfrm>
            <a:off x="349572" y="2029814"/>
            <a:ext cx="1727305" cy="1812047"/>
            <a:chOff x="8985148" y="2182683"/>
            <a:chExt cx="1805441" cy="1894017"/>
          </a:xfrm>
        </p:grpSpPr>
        <p:sp>
          <p:nvSpPr>
            <p:cNvPr id="29" name="Rectangle: Top Corners Rounded 28">
              <a:extLst>
                <a:ext uri="{FF2B5EF4-FFF2-40B4-BE49-F238E27FC236}">
                  <a16:creationId xmlns:a16="http://schemas.microsoft.com/office/drawing/2014/main" id="{AFEFB51E-BFC4-4E2C-B24D-B639DD2B1EA6}"/>
                </a:ext>
              </a:extLst>
            </p:cNvPr>
            <p:cNvSpPr/>
            <p:nvPr/>
          </p:nvSpPr>
          <p:spPr>
            <a:xfrm>
              <a:off x="909207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3E9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6B974E4-6F28-4769-AAD9-17CDCD0A8694}"/>
                </a:ext>
              </a:extLst>
            </p:cNvPr>
            <p:cNvSpPr txBox="1"/>
            <p:nvPr/>
          </p:nvSpPr>
          <p:spPr>
            <a:xfrm>
              <a:off x="9440652" y="2563851"/>
              <a:ext cx="894432" cy="1061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7869846-4B9A-4598-954D-60B38E2C66D9}"/>
                </a:ext>
              </a:extLst>
            </p:cNvPr>
            <p:cNvSpPr txBox="1"/>
            <p:nvPr/>
          </p:nvSpPr>
          <p:spPr>
            <a:xfrm>
              <a:off x="8985148" y="2182683"/>
              <a:ext cx="1805441" cy="675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NEED</a:t>
              </a:r>
            </a:p>
          </p:txBody>
        </p:sp>
      </p:grp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D63FB3E-36D3-4AFB-BA66-82A94FBA2B22}"/>
              </a:ext>
            </a:extLst>
          </p:cNvPr>
          <p:cNvSpPr/>
          <p:nvPr/>
        </p:nvSpPr>
        <p:spPr>
          <a:xfrm flipV="1">
            <a:off x="449577" y="2904045"/>
            <a:ext cx="1522700" cy="2900765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E89EB33-D941-4F13-92CA-3C5216FDB0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14" y="4799379"/>
            <a:ext cx="891780" cy="89178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2FC2AA6-A072-4EEB-A009-2BFAE372794E}"/>
              </a:ext>
            </a:extLst>
          </p:cNvPr>
          <p:cNvSpPr txBox="1"/>
          <p:nvPr/>
        </p:nvSpPr>
        <p:spPr>
          <a:xfrm>
            <a:off x="465641" y="3437101"/>
            <a:ext cx="1522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E95F4"/>
                </a:solidFill>
                <a:latin typeface="Tw Cen MT" panose="020B0602020104020603" pitchFamily="34" charset="0"/>
              </a:rPr>
              <a:t>Order Management assistance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822C1C5-4CD4-4236-9AF1-47431781D154}"/>
              </a:ext>
            </a:extLst>
          </p:cNvPr>
          <p:cNvSpPr/>
          <p:nvPr/>
        </p:nvSpPr>
        <p:spPr>
          <a:xfrm>
            <a:off x="2321830" y="3341125"/>
            <a:ext cx="876300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767236-DA2B-4980-A1E9-8969249740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953" y="2199032"/>
            <a:ext cx="2363534" cy="3828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7F802D4-A508-4ED5-8838-CDADE17FB80F}"/>
              </a:ext>
            </a:extLst>
          </p:cNvPr>
          <p:cNvSpPr txBox="1"/>
          <p:nvPr/>
        </p:nvSpPr>
        <p:spPr>
          <a:xfrm>
            <a:off x="8835289" y="2394486"/>
            <a:ext cx="328821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Vendors can complete Order without touching the screen.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Assist on serving order</a:t>
            </a:r>
          </a:p>
          <a:p>
            <a:pPr>
              <a:lnSpc>
                <a:spcPct val="20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   at rush hours.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97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7" grpId="0" animBg="1"/>
      <p:bldP spid="3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2E3C01-35F3-4238-A113-1346C5C9F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822" y="2250156"/>
            <a:ext cx="2342196" cy="3828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A9588EB-D88F-45A0-A6BD-F9686A2518FB}"/>
              </a:ext>
            </a:extLst>
          </p:cNvPr>
          <p:cNvGrpSpPr/>
          <p:nvPr/>
        </p:nvGrpSpPr>
        <p:grpSpPr>
          <a:xfrm>
            <a:off x="1602106" y="2967335"/>
            <a:ext cx="3681251" cy="940599"/>
            <a:chOff x="1623929" y="3953166"/>
            <a:chExt cx="3681251" cy="94059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988BFC-0F61-443D-A2B1-F34CE9E160A0}"/>
                </a:ext>
              </a:extLst>
            </p:cNvPr>
            <p:cNvSpPr txBox="1"/>
            <p:nvPr/>
          </p:nvSpPr>
          <p:spPr>
            <a:xfrm>
              <a:off x="1784817" y="4370545"/>
              <a:ext cx="31681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Vendor can use voice control to complete the order without touching the screen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31FE5-944D-400F-807C-AEFA2AEC82BB}"/>
                </a:ext>
              </a:extLst>
            </p:cNvPr>
            <p:cNvSpPr txBox="1"/>
            <p:nvPr/>
          </p:nvSpPr>
          <p:spPr>
            <a:xfrm>
              <a:off x="1623929" y="3953166"/>
              <a:ext cx="36812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25245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Order Voice Control Guide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63C9133-0542-48F3-B601-20712E5E354F}"/>
              </a:ext>
            </a:extLst>
          </p:cNvPr>
          <p:cNvGrpSpPr/>
          <p:nvPr/>
        </p:nvGrpSpPr>
        <p:grpSpPr>
          <a:xfrm>
            <a:off x="5061560" y="878988"/>
            <a:ext cx="1434489" cy="190500"/>
            <a:chOff x="4679586" y="878988"/>
            <a:chExt cx="1434489" cy="1905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3F4B86D-CFFE-4C46-9222-A12045015E59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DB3381F-1551-435C-BAE5-8339B4CE3B99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D36977F-1CD9-4385-959D-5F65B4D758CE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525AFFE-C1DB-468A-A99D-DD1FCDA2F6FF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E6C378A-0B11-492A-99E1-5F730A47FC60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37F7944-EDC8-4BA9-A794-8925F95ECDD7}"/>
              </a:ext>
            </a:extLst>
          </p:cNvPr>
          <p:cNvSpPr txBox="1"/>
          <p:nvPr/>
        </p:nvSpPr>
        <p:spPr>
          <a:xfrm>
            <a:off x="2456542" y="17110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VOICE   CONTROL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CCB36E-7DB9-4EB6-8AE4-ED71FF8F76F4}"/>
              </a:ext>
            </a:extLst>
          </p:cNvPr>
          <p:cNvGrpSpPr/>
          <p:nvPr/>
        </p:nvGrpSpPr>
        <p:grpSpPr>
          <a:xfrm>
            <a:off x="2830494" y="1755456"/>
            <a:ext cx="1013792" cy="1013792"/>
            <a:chOff x="2667331" y="1687482"/>
            <a:chExt cx="1013792" cy="101379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FA76865-077C-45C2-92AB-873AE187B019}"/>
                </a:ext>
              </a:extLst>
            </p:cNvPr>
            <p:cNvSpPr/>
            <p:nvPr/>
          </p:nvSpPr>
          <p:spPr>
            <a:xfrm>
              <a:off x="2667331" y="1687482"/>
              <a:ext cx="1013792" cy="1013792"/>
            </a:xfrm>
            <a:prstGeom prst="ellipse">
              <a:avLst/>
            </a:prstGeom>
            <a:solidFill>
              <a:srgbClr val="F252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Graphic 2" descr="Radio microphone">
              <a:extLst>
                <a:ext uri="{FF2B5EF4-FFF2-40B4-BE49-F238E27FC236}">
                  <a16:creationId xmlns:a16="http://schemas.microsoft.com/office/drawing/2014/main" id="{ACD93D5E-BA85-4B9F-8112-D9C7AF04E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55298" y="1768928"/>
              <a:ext cx="857250" cy="857250"/>
            </a:xfrm>
            <a:prstGeom prst="rect">
              <a:avLst/>
            </a:prstGeom>
          </p:spPr>
        </p:pic>
      </p:grp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B32A2D-5D8A-4108-8E01-058A8ED8A9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256" y="2243431"/>
            <a:ext cx="2334249" cy="38356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75EDDD7-662C-49B5-B268-66DBAF3A9300}"/>
              </a:ext>
            </a:extLst>
          </p:cNvPr>
          <p:cNvCxnSpPr>
            <a:cxnSpLocks/>
          </p:cNvCxnSpPr>
          <p:nvPr/>
        </p:nvCxnSpPr>
        <p:spPr>
          <a:xfrm>
            <a:off x="6007415" y="1752600"/>
            <a:ext cx="0" cy="4934298"/>
          </a:xfrm>
          <a:prstGeom prst="line">
            <a:avLst/>
          </a:prstGeom>
          <a:ln w="22225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12C56B5-4B1D-45D2-8657-730A54B18AE7}"/>
              </a:ext>
            </a:extLst>
          </p:cNvPr>
          <p:cNvSpPr/>
          <p:nvPr/>
        </p:nvSpPr>
        <p:spPr>
          <a:xfrm>
            <a:off x="1171034" y="3913936"/>
            <a:ext cx="4392176" cy="2165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Based On  Heuristic Evaluation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Address error prevention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Help button is easy to find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Provide thorough guide on voice control</a:t>
            </a:r>
          </a:p>
        </p:txBody>
      </p:sp>
    </p:spTree>
    <p:extLst>
      <p:ext uri="{BB962C8B-B14F-4D97-AF65-F5344CB8AC3E}">
        <p14:creationId xmlns:p14="http://schemas.microsoft.com/office/powerpoint/2010/main" val="3249174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A9588EB-D88F-45A0-A6BD-F9686A2518FB}"/>
              </a:ext>
            </a:extLst>
          </p:cNvPr>
          <p:cNvGrpSpPr/>
          <p:nvPr/>
        </p:nvGrpSpPr>
        <p:grpSpPr>
          <a:xfrm>
            <a:off x="1602106" y="2967335"/>
            <a:ext cx="3681251" cy="940599"/>
            <a:chOff x="1623929" y="3953166"/>
            <a:chExt cx="3681251" cy="94059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988BFC-0F61-443D-A2B1-F34CE9E160A0}"/>
                </a:ext>
              </a:extLst>
            </p:cNvPr>
            <p:cNvSpPr txBox="1"/>
            <p:nvPr/>
          </p:nvSpPr>
          <p:spPr>
            <a:xfrm>
              <a:off x="1784817" y="4370545"/>
              <a:ext cx="31681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Vendor can use voice control to complete the order without touching the screen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31FE5-944D-400F-807C-AEFA2AEC82BB}"/>
                </a:ext>
              </a:extLst>
            </p:cNvPr>
            <p:cNvSpPr txBox="1"/>
            <p:nvPr/>
          </p:nvSpPr>
          <p:spPr>
            <a:xfrm>
              <a:off x="1623929" y="3953166"/>
              <a:ext cx="36812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25245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Order Voice Control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63C9133-0542-48F3-B601-20712E5E354F}"/>
              </a:ext>
            </a:extLst>
          </p:cNvPr>
          <p:cNvGrpSpPr/>
          <p:nvPr/>
        </p:nvGrpSpPr>
        <p:grpSpPr>
          <a:xfrm>
            <a:off x="5061560" y="878988"/>
            <a:ext cx="1434489" cy="190500"/>
            <a:chOff x="4679586" y="878988"/>
            <a:chExt cx="1434489" cy="1905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3F4B86D-CFFE-4C46-9222-A12045015E59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DB3381F-1551-435C-BAE5-8339B4CE3B99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D36977F-1CD9-4385-959D-5F65B4D758CE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525AFFE-C1DB-468A-A99D-DD1FCDA2F6FF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E6C378A-0B11-492A-99E1-5F730A47FC60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37F7944-EDC8-4BA9-A794-8925F95ECDD7}"/>
              </a:ext>
            </a:extLst>
          </p:cNvPr>
          <p:cNvSpPr txBox="1"/>
          <p:nvPr/>
        </p:nvSpPr>
        <p:spPr>
          <a:xfrm>
            <a:off x="2456542" y="17110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VOICE   CONTROL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CCB36E-7DB9-4EB6-8AE4-ED71FF8F76F4}"/>
              </a:ext>
            </a:extLst>
          </p:cNvPr>
          <p:cNvGrpSpPr/>
          <p:nvPr/>
        </p:nvGrpSpPr>
        <p:grpSpPr>
          <a:xfrm>
            <a:off x="2830494" y="1755456"/>
            <a:ext cx="1013792" cy="1013792"/>
            <a:chOff x="2667331" y="1687482"/>
            <a:chExt cx="1013792" cy="101379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FA76865-077C-45C2-92AB-873AE187B019}"/>
                </a:ext>
              </a:extLst>
            </p:cNvPr>
            <p:cNvSpPr/>
            <p:nvPr/>
          </p:nvSpPr>
          <p:spPr>
            <a:xfrm>
              <a:off x="2667331" y="1687482"/>
              <a:ext cx="1013792" cy="1013792"/>
            </a:xfrm>
            <a:prstGeom prst="ellipse">
              <a:avLst/>
            </a:prstGeom>
            <a:solidFill>
              <a:srgbClr val="F252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Graphic 2" descr="Radio microphone">
              <a:extLst>
                <a:ext uri="{FF2B5EF4-FFF2-40B4-BE49-F238E27FC236}">
                  <a16:creationId xmlns:a16="http://schemas.microsoft.com/office/drawing/2014/main" id="{ACD93D5E-BA85-4B9F-8112-D9C7AF04E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55298" y="1768928"/>
              <a:ext cx="857250" cy="857250"/>
            </a:xfrm>
            <a:prstGeom prst="rect">
              <a:avLst/>
            </a:prstGeom>
          </p:spPr>
        </p:pic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75EDDD7-662C-49B5-B268-66DBAF3A9300}"/>
              </a:ext>
            </a:extLst>
          </p:cNvPr>
          <p:cNvCxnSpPr>
            <a:cxnSpLocks/>
          </p:cNvCxnSpPr>
          <p:nvPr/>
        </p:nvCxnSpPr>
        <p:spPr>
          <a:xfrm>
            <a:off x="6007415" y="1752600"/>
            <a:ext cx="0" cy="4934298"/>
          </a:xfrm>
          <a:prstGeom prst="line">
            <a:avLst/>
          </a:prstGeom>
          <a:ln w="22225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12C56B5-4B1D-45D2-8657-730A54B18AE7}"/>
              </a:ext>
            </a:extLst>
          </p:cNvPr>
          <p:cNvSpPr/>
          <p:nvPr/>
        </p:nvSpPr>
        <p:spPr>
          <a:xfrm>
            <a:off x="1171034" y="3913936"/>
            <a:ext cx="4392176" cy="2580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Error Prevention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Based on heuristic Evaluation and expert’s advice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Vendors will receive a confirmation every time it wants to complete an order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272B66-1A3B-43B0-96B8-265CE739E3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21" y="2250156"/>
            <a:ext cx="2342195" cy="389576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78DD47-E92E-4480-B894-3E3C03BCD6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594" y="2190041"/>
            <a:ext cx="2241663" cy="39558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56087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FB87EB0-51CE-4501-B4DF-D62D6820FAC0}"/>
              </a:ext>
            </a:extLst>
          </p:cNvPr>
          <p:cNvGrpSpPr/>
          <p:nvPr/>
        </p:nvGrpSpPr>
        <p:grpSpPr>
          <a:xfrm>
            <a:off x="5163160" y="878988"/>
            <a:ext cx="1434489" cy="190500"/>
            <a:chOff x="4679586" y="878988"/>
            <a:chExt cx="1434489" cy="19050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8AA47A0-C85D-42F4-B9B9-264C357F199E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165107B-D68B-4954-BAD0-456C0782E72B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1C4C794-5A39-4C31-A30B-CA5CAD464E18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0B1D8C-36AA-47FE-A090-45CE78A7262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D93BC10-71C6-4C3E-8C47-2C511C629133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6904BEF-AC45-4F09-919C-E78A5AFA2055}"/>
              </a:ext>
            </a:extLst>
          </p:cNvPr>
          <p:cNvSpPr txBox="1"/>
          <p:nvPr/>
        </p:nvSpPr>
        <p:spPr>
          <a:xfrm>
            <a:off x="2240948" y="17110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P R O T O T Y P E</a:t>
            </a:r>
          </a:p>
        </p:txBody>
      </p:sp>
      <p:pic>
        <p:nvPicPr>
          <p:cNvPr id="9" name="Graphic 8" descr="Kiosk">
            <a:extLst>
              <a:ext uri="{FF2B5EF4-FFF2-40B4-BE49-F238E27FC236}">
                <a16:creationId xmlns:a16="http://schemas.microsoft.com/office/drawing/2014/main" id="{9203C2C4-631A-408A-B46E-779689E94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91132" y="2713378"/>
            <a:ext cx="1307699" cy="1307699"/>
          </a:xfrm>
          <a:prstGeom prst="rect">
            <a:avLst/>
          </a:prstGeom>
        </p:spPr>
      </p:pic>
      <p:pic>
        <p:nvPicPr>
          <p:cNvPr id="10" name="Graphic 9" descr="Target Audience">
            <a:extLst>
              <a:ext uri="{FF2B5EF4-FFF2-40B4-BE49-F238E27FC236}">
                <a16:creationId xmlns:a16="http://schemas.microsoft.com/office/drawing/2014/main" id="{A249D39A-9814-43C8-A3BB-8E3FD9C3F1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5733" y="2682493"/>
            <a:ext cx="1369470" cy="13694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8084CD-5BB8-44FC-9949-24E98002FDD5}"/>
              </a:ext>
            </a:extLst>
          </p:cNvPr>
          <p:cNvSpPr txBox="1"/>
          <p:nvPr/>
        </p:nvSpPr>
        <p:spPr>
          <a:xfrm>
            <a:off x="4059926" y="3872592"/>
            <a:ext cx="2289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Customer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7190D9-6E70-49AE-9527-2D8EF51B81E8}"/>
              </a:ext>
            </a:extLst>
          </p:cNvPr>
          <p:cNvSpPr txBox="1"/>
          <p:nvPr/>
        </p:nvSpPr>
        <p:spPr>
          <a:xfrm>
            <a:off x="5664810" y="3872593"/>
            <a:ext cx="2289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Vendors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71B0A3-DE5F-48FE-9113-E1C4F9CFB8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73" y="2017165"/>
            <a:ext cx="2288004" cy="40695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1E1D36-F87C-4632-B8B5-E7737F07F5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152" y="2017165"/>
            <a:ext cx="2288003" cy="40695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451E184-755D-4946-AA24-1DE6B09F5179}"/>
              </a:ext>
            </a:extLst>
          </p:cNvPr>
          <p:cNvCxnSpPr>
            <a:cxnSpLocks/>
          </p:cNvCxnSpPr>
          <p:nvPr/>
        </p:nvCxnSpPr>
        <p:spPr>
          <a:xfrm>
            <a:off x="6007415" y="1320800"/>
            <a:ext cx="0" cy="5366098"/>
          </a:xfrm>
          <a:prstGeom prst="line">
            <a:avLst/>
          </a:prstGeom>
          <a:ln w="22225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E4047C8-B803-4500-B215-D180708AE6C8}"/>
              </a:ext>
            </a:extLst>
          </p:cNvPr>
          <p:cNvSpPr txBox="1"/>
          <p:nvPr/>
        </p:nvSpPr>
        <p:spPr>
          <a:xfrm>
            <a:off x="3744362" y="1149851"/>
            <a:ext cx="4321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3">
                    <a:lumMod val="75000"/>
                  </a:schemeClr>
                </a:solidFill>
                <a:latin typeface="Tw Cen MT" panose="020B0602020104020603" pitchFamily="34" charset="0"/>
              </a:rPr>
              <a:t>Separate  </a:t>
            </a:r>
            <a:r>
              <a:rPr lang="en-CA" altLang="zh-CN" sz="3600" b="1" dirty="0">
                <a:solidFill>
                  <a:schemeClr val="accent3">
                    <a:lumMod val="75000"/>
                  </a:schemeClr>
                </a:solidFill>
                <a:latin typeface="Tw Cen MT" panose="020B0602020104020603" pitchFamily="34" charset="0"/>
              </a:rPr>
              <a:t>System</a:t>
            </a:r>
            <a:endParaRPr lang="en-US" sz="2800" b="1" dirty="0">
              <a:solidFill>
                <a:schemeClr val="accent3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040AC6-FBF9-4CFB-A625-920F58946F67}"/>
              </a:ext>
            </a:extLst>
          </p:cNvPr>
          <p:cNvSpPr txBox="1"/>
          <p:nvPr/>
        </p:nvSpPr>
        <p:spPr>
          <a:xfrm>
            <a:off x="-245129" y="1199900"/>
            <a:ext cx="2425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A956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Editing Menu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CB76F70-888D-4E35-AA68-BAD4BB99A73D}"/>
              </a:ext>
            </a:extLst>
          </p:cNvPr>
          <p:cNvGrpSpPr/>
          <p:nvPr/>
        </p:nvGrpSpPr>
        <p:grpSpPr>
          <a:xfrm>
            <a:off x="383062" y="139960"/>
            <a:ext cx="1013792" cy="1013792"/>
            <a:chOff x="920658" y="264344"/>
            <a:chExt cx="1013792" cy="1013792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14378F0-93F5-44B5-9199-DF2E079589A6}"/>
                </a:ext>
              </a:extLst>
            </p:cNvPr>
            <p:cNvSpPr/>
            <p:nvPr/>
          </p:nvSpPr>
          <p:spPr>
            <a:xfrm>
              <a:off x="920658" y="264344"/>
              <a:ext cx="1013792" cy="1013792"/>
            </a:xfrm>
            <a:prstGeom prst="ellipse">
              <a:avLst/>
            </a:prstGeom>
            <a:solidFill>
              <a:srgbClr val="FFA9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Graphic 38" descr="List">
              <a:extLst>
                <a:ext uri="{FF2B5EF4-FFF2-40B4-BE49-F238E27FC236}">
                  <a16:creationId xmlns:a16="http://schemas.microsoft.com/office/drawing/2014/main" id="{556A3F56-930A-49C8-A747-15F8EC530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2401" y="356089"/>
              <a:ext cx="830302" cy="8303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796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9754FAA-7348-4416-947A-0DD4C16C6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74" y="2036162"/>
            <a:ext cx="2287998" cy="4069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36AF7A-EA37-4D12-83B4-3013EA4B8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861" y="2017165"/>
            <a:ext cx="2288004" cy="40695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FB87EB0-51CE-4501-B4DF-D62D6820FAC0}"/>
              </a:ext>
            </a:extLst>
          </p:cNvPr>
          <p:cNvGrpSpPr/>
          <p:nvPr/>
        </p:nvGrpSpPr>
        <p:grpSpPr>
          <a:xfrm>
            <a:off x="5163160" y="878988"/>
            <a:ext cx="1434489" cy="190500"/>
            <a:chOff x="4679586" y="878988"/>
            <a:chExt cx="1434489" cy="19050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8AA47A0-C85D-42F4-B9B9-264C357F199E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165107B-D68B-4954-BAD0-456C0782E72B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1C4C794-5A39-4C31-A30B-CA5CAD464E18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0B1D8C-36AA-47FE-A090-45CE78A7262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D93BC10-71C6-4C3E-8C47-2C511C629133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6904BEF-AC45-4F09-919C-E78A5AFA2055}"/>
              </a:ext>
            </a:extLst>
          </p:cNvPr>
          <p:cNvSpPr txBox="1"/>
          <p:nvPr/>
        </p:nvSpPr>
        <p:spPr>
          <a:xfrm>
            <a:off x="2240948" y="17110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P R O T O T Y P E</a:t>
            </a:r>
          </a:p>
        </p:txBody>
      </p:sp>
      <p:pic>
        <p:nvPicPr>
          <p:cNvPr id="9" name="Graphic 8" descr="Kiosk">
            <a:extLst>
              <a:ext uri="{FF2B5EF4-FFF2-40B4-BE49-F238E27FC236}">
                <a16:creationId xmlns:a16="http://schemas.microsoft.com/office/drawing/2014/main" id="{9203C2C4-631A-408A-B46E-779689E941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1132" y="2713378"/>
            <a:ext cx="1307699" cy="1307699"/>
          </a:xfrm>
          <a:prstGeom prst="rect">
            <a:avLst/>
          </a:prstGeom>
        </p:spPr>
      </p:pic>
      <p:pic>
        <p:nvPicPr>
          <p:cNvPr id="10" name="Graphic 9" descr="Target Audience">
            <a:extLst>
              <a:ext uri="{FF2B5EF4-FFF2-40B4-BE49-F238E27FC236}">
                <a16:creationId xmlns:a16="http://schemas.microsoft.com/office/drawing/2014/main" id="{A249D39A-9814-43C8-A3BB-8E3FD9C3F1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5733" y="2682493"/>
            <a:ext cx="1369470" cy="13694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8084CD-5BB8-44FC-9949-24E98002FDD5}"/>
              </a:ext>
            </a:extLst>
          </p:cNvPr>
          <p:cNvSpPr txBox="1"/>
          <p:nvPr/>
        </p:nvSpPr>
        <p:spPr>
          <a:xfrm>
            <a:off x="4059926" y="3872592"/>
            <a:ext cx="2289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Customer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7190D9-6E70-49AE-9527-2D8EF51B81E8}"/>
              </a:ext>
            </a:extLst>
          </p:cNvPr>
          <p:cNvSpPr txBox="1"/>
          <p:nvPr/>
        </p:nvSpPr>
        <p:spPr>
          <a:xfrm>
            <a:off x="5664810" y="3872593"/>
            <a:ext cx="2289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Vendors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451E184-755D-4946-AA24-1DE6B09F5179}"/>
              </a:ext>
            </a:extLst>
          </p:cNvPr>
          <p:cNvCxnSpPr>
            <a:cxnSpLocks/>
          </p:cNvCxnSpPr>
          <p:nvPr/>
        </p:nvCxnSpPr>
        <p:spPr>
          <a:xfrm>
            <a:off x="6007415" y="1320800"/>
            <a:ext cx="0" cy="5366098"/>
          </a:xfrm>
          <a:prstGeom prst="line">
            <a:avLst/>
          </a:prstGeom>
          <a:ln w="22225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E4047C8-B803-4500-B215-D180708AE6C8}"/>
              </a:ext>
            </a:extLst>
          </p:cNvPr>
          <p:cNvSpPr txBox="1"/>
          <p:nvPr/>
        </p:nvSpPr>
        <p:spPr>
          <a:xfrm>
            <a:off x="3846574" y="1124911"/>
            <a:ext cx="4321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3">
                    <a:lumMod val="75000"/>
                  </a:schemeClr>
                </a:solidFill>
                <a:latin typeface="Tw Cen MT" panose="020B0602020104020603" pitchFamily="34" charset="0"/>
              </a:rPr>
              <a:t>Same  </a:t>
            </a:r>
            <a:r>
              <a:rPr lang="en-CA" altLang="zh-CN" sz="3600" b="1" dirty="0">
                <a:solidFill>
                  <a:schemeClr val="accent3">
                    <a:lumMod val="75000"/>
                  </a:schemeClr>
                </a:solidFill>
                <a:latin typeface="Tw Cen MT" panose="020B0602020104020603" pitchFamily="34" charset="0"/>
              </a:rPr>
              <a:t>Menu</a:t>
            </a:r>
            <a:endParaRPr lang="en-US" sz="2800" b="1" dirty="0">
              <a:solidFill>
                <a:schemeClr val="accent3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C3A654-A06C-4E5E-9CB5-FC7E53061AAC}"/>
              </a:ext>
            </a:extLst>
          </p:cNvPr>
          <p:cNvSpPr txBox="1"/>
          <p:nvPr/>
        </p:nvSpPr>
        <p:spPr>
          <a:xfrm>
            <a:off x="-245129" y="1199900"/>
            <a:ext cx="2425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A956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Editing Menu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B57B4E1-3A91-43C2-A40B-0E6A0D1B8BE8}"/>
              </a:ext>
            </a:extLst>
          </p:cNvPr>
          <p:cNvGrpSpPr/>
          <p:nvPr/>
        </p:nvGrpSpPr>
        <p:grpSpPr>
          <a:xfrm>
            <a:off x="383062" y="139960"/>
            <a:ext cx="1013792" cy="1013792"/>
            <a:chOff x="920658" y="264344"/>
            <a:chExt cx="1013792" cy="1013792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2C89E7C-12FD-430F-BEF7-F9459E074CCD}"/>
                </a:ext>
              </a:extLst>
            </p:cNvPr>
            <p:cNvSpPr/>
            <p:nvPr/>
          </p:nvSpPr>
          <p:spPr>
            <a:xfrm>
              <a:off x="920658" y="264344"/>
              <a:ext cx="1013792" cy="1013792"/>
            </a:xfrm>
            <a:prstGeom prst="ellipse">
              <a:avLst/>
            </a:prstGeom>
            <a:solidFill>
              <a:srgbClr val="FFA9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Graphic 32" descr="List">
              <a:extLst>
                <a:ext uri="{FF2B5EF4-FFF2-40B4-BE49-F238E27FC236}">
                  <a16:creationId xmlns:a16="http://schemas.microsoft.com/office/drawing/2014/main" id="{82511C45-5986-4BB2-B8B3-42E5D498F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2401" y="356089"/>
              <a:ext cx="830302" cy="8303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909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36AF7A-EA37-4D12-83B4-3013EA4B8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24" y="1772917"/>
            <a:ext cx="2288004" cy="40695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9754FAA-7348-4416-947A-0DD4C16C6F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41" y="2147514"/>
            <a:ext cx="2287998" cy="4069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FB87EB0-51CE-4501-B4DF-D62D6820FAC0}"/>
              </a:ext>
            </a:extLst>
          </p:cNvPr>
          <p:cNvGrpSpPr/>
          <p:nvPr/>
        </p:nvGrpSpPr>
        <p:grpSpPr>
          <a:xfrm>
            <a:off x="5163160" y="878988"/>
            <a:ext cx="1434489" cy="190500"/>
            <a:chOff x="4679586" y="878988"/>
            <a:chExt cx="1434489" cy="19050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8AA47A0-C85D-42F4-B9B9-264C357F199E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165107B-D68B-4954-BAD0-456C0782E72B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1C4C794-5A39-4C31-A30B-CA5CAD464E18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0B1D8C-36AA-47FE-A090-45CE78A7262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D93BC10-71C6-4C3E-8C47-2C511C629133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6904BEF-AC45-4F09-919C-E78A5AFA2055}"/>
              </a:ext>
            </a:extLst>
          </p:cNvPr>
          <p:cNvSpPr txBox="1"/>
          <p:nvPr/>
        </p:nvSpPr>
        <p:spPr>
          <a:xfrm>
            <a:off x="2240948" y="17110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P R O T O T Y P E</a:t>
            </a:r>
          </a:p>
        </p:txBody>
      </p:sp>
      <p:pic>
        <p:nvPicPr>
          <p:cNvPr id="9" name="Graphic 8" descr="Kiosk">
            <a:extLst>
              <a:ext uri="{FF2B5EF4-FFF2-40B4-BE49-F238E27FC236}">
                <a16:creationId xmlns:a16="http://schemas.microsoft.com/office/drawing/2014/main" id="{9203C2C4-631A-408A-B46E-779689E941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6066" y="2713378"/>
            <a:ext cx="1307699" cy="1307699"/>
          </a:xfrm>
          <a:prstGeom prst="rect">
            <a:avLst/>
          </a:prstGeom>
        </p:spPr>
      </p:pic>
      <p:pic>
        <p:nvPicPr>
          <p:cNvPr id="10" name="Graphic 9" descr="Target Audience">
            <a:extLst>
              <a:ext uri="{FF2B5EF4-FFF2-40B4-BE49-F238E27FC236}">
                <a16:creationId xmlns:a16="http://schemas.microsoft.com/office/drawing/2014/main" id="{A249D39A-9814-43C8-A3BB-8E3FD9C3F1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70119" y="2682493"/>
            <a:ext cx="1369470" cy="13694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8084CD-5BB8-44FC-9949-24E98002FDD5}"/>
              </a:ext>
            </a:extLst>
          </p:cNvPr>
          <p:cNvSpPr txBox="1"/>
          <p:nvPr/>
        </p:nvSpPr>
        <p:spPr>
          <a:xfrm>
            <a:off x="2565972" y="3872592"/>
            <a:ext cx="2289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Customer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7190D9-6E70-49AE-9527-2D8EF51B81E8}"/>
              </a:ext>
            </a:extLst>
          </p:cNvPr>
          <p:cNvSpPr txBox="1"/>
          <p:nvPr/>
        </p:nvSpPr>
        <p:spPr>
          <a:xfrm>
            <a:off x="4113885" y="3872593"/>
            <a:ext cx="2289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Vendors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451E184-755D-4946-AA24-1DE6B09F5179}"/>
              </a:ext>
            </a:extLst>
          </p:cNvPr>
          <p:cNvCxnSpPr>
            <a:cxnSpLocks/>
          </p:cNvCxnSpPr>
          <p:nvPr/>
        </p:nvCxnSpPr>
        <p:spPr>
          <a:xfrm>
            <a:off x="6007415" y="1320800"/>
            <a:ext cx="0" cy="5366098"/>
          </a:xfrm>
          <a:prstGeom prst="line">
            <a:avLst/>
          </a:prstGeom>
          <a:ln w="22225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E4047C8-B803-4500-B215-D180708AE6C8}"/>
              </a:ext>
            </a:extLst>
          </p:cNvPr>
          <p:cNvSpPr txBox="1"/>
          <p:nvPr/>
        </p:nvSpPr>
        <p:spPr>
          <a:xfrm>
            <a:off x="3846574" y="1124911"/>
            <a:ext cx="4321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3">
                    <a:lumMod val="75000"/>
                  </a:schemeClr>
                </a:solidFill>
                <a:latin typeface="Tw Cen MT" panose="020B0602020104020603" pitchFamily="34" charset="0"/>
              </a:rPr>
              <a:t>Same  </a:t>
            </a:r>
            <a:r>
              <a:rPr lang="en-CA" altLang="zh-CN" sz="3600" b="1" dirty="0">
                <a:solidFill>
                  <a:schemeClr val="accent3">
                    <a:lumMod val="75000"/>
                  </a:schemeClr>
                </a:solidFill>
                <a:latin typeface="Tw Cen MT" panose="020B0602020104020603" pitchFamily="34" charset="0"/>
              </a:rPr>
              <a:t>Menu</a:t>
            </a:r>
            <a:endParaRPr lang="en-US" sz="2800" b="1" dirty="0">
              <a:solidFill>
                <a:schemeClr val="accent3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4D3B38-CA4F-4CA4-A272-3B5A0E16D955}"/>
              </a:ext>
            </a:extLst>
          </p:cNvPr>
          <p:cNvSpPr txBox="1"/>
          <p:nvPr/>
        </p:nvSpPr>
        <p:spPr>
          <a:xfrm>
            <a:off x="6300083" y="2810156"/>
            <a:ext cx="466724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Vendors share the same view of the menu with customers.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Good for visualization.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9D0CB3-69B9-4BD3-9651-9D9DD4EAF57E}"/>
              </a:ext>
            </a:extLst>
          </p:cNvPr>
          <p:cNvSpPr/>
          <p:nvPr/>
        </p:nvSpPr>
        <p:spPr>
          <a:xfrm>
            <a:off x="6300966" y="1845661"/>
            <a:ext cx="16879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PROS</a:t>
            </a:r>
          </a:p>
        </p:txBody>
      </p:sp>
      <p:pic>
        <p:nvPicPr>
          <p:cNvPr id="21" name="Graphic 20" descr="List">
            <a:extLst>
              <a:ext uri="{FF2B5EF4-FFF2-40B4-BE49-F238E27FC236}">
                <a16:creationId xmlns:a16="http://schemas.microsoft.com/office/drawing/2014/main" id="{C0E625E6-6413-4CE5-97C0-DD670CA15F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34732" y="1852191"/>
            <a:ext cx="830302" cy="83030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ABA5544-A212-4068-93C1-279EB9B829C7}"/>
              </a:ext>
            </a:extLst>
          </p:cNvPr>
          <p:cNvSpPr txBox="1"/>
          <p:nvPr/>
        </p:nvSpPr>
        <p:spPr>
          <a:xfrm>
            <a:off x="-245129" y="1199900"/>
            <a:ext cx="2425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A956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Editing Menu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E77D03-0656-400A-B10E-809AB83E9451}"/>
              </a:ext>
            </a:extLst>
          </p:cNvPr>
          <p:cNvGrpSpPr/>
          <p:nvPr/>
        </p:nvGrpSpPr>
        <p:grpSpPr>
          <a:xfrm>
            <a:off x="383062" y="139960"/>
            <a:ext cx="1013792" cy="1013792"/>
            <a:chOff x="920658" y="264344"/>
            <a:chExt cx="1013792" cy="101379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7F92EE4-B169-48CE-9735-B81E0029352E}"/>
                </a:ext>
              </a:extLst>
            </p:cNvPr>
            <p:cNvSpPr/>
            <p:nvPr/>
          </p:nvSpPr>
          <p:spPr>
            <a:xfrm>
              <a:off x="920658" y="264344"/>
              <a:ext cx="1013792" cy="1013792"/>
            </a:xfrm>
            <a:prstGeom prst="ellipse">
              <a:avLst/>
            </a:prstGeom>
            <a:solidFill>
              <a:srgbClr val="FFA9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 descr="List">
              <a:extLst>
                <a:ext uri="{FF2B5EF4-FFF2-40B4-BE49-F238E27FC236}">
                  <a16:creationId xmlns:a16="http://schemas.microsoft.com/office/drawing/2014/main" id="{982DF0ED-BB90-4FFE-8757-A7CD6F3A2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2401" y="356089"/>
              <a:ext cx="830302" cy="8303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3177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FB87EB0-51CE-4501-B4DF-D62D6820FAC0}"/>
              </a:ext>
            </a:extLst>
          </p:cNvPr>
          <p:cNvGrpSpPr/>
          <p:nvPr/>
        </p:nvGrpSpPr>
        <p:grpSpPr>
          <a:xfrm>
            <a:off x="5163160" y="878988"/>
            <a:ext cx="1434489" cy="190500"/>
            <a:chOff x="4679586" y="878988"/>
            <a:chExt cx="1434489" cy="19050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8AA47A0-C85D-42F4-B9B9-264C357F199E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165107B-D68B-4954-BAD0-456C0782E72B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1C4C794-5A39-4C31-A30B-CA5CAD464E18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0B1D8C-36AA-47FE-A090-45CE78A7262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D93BC10-71C6-4C3E-8C47-2C511C629133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6904BEF-AC45-4F09-919C-E78A5AFA2055}"/>
              </a:ext>
            </a:extLst>
          </p:cNvPr>
          <p:cNvSpPr txBox="1"/>
          <p:nvPr/>
        </p:nvSpPr>
        <p:spPr>
          <a:xfrm>
            <a:off x="2240948" y="17110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P R O T O T Y P E</a:t>
            </a:r>
          </a:p>
        </p:txBody>
      </p:sp>
      <p:pic>
        <p:nvPicPr>
          <p:cNvPr id="9" name="Graphic 8" descr="Kiosk">
            <a:extLst>
              <a:ext uri="{FF2B5EF4-FFF2-40B4-BE49-F238E27FC236}">
                <a16:creationId xmlns:a16="http://schemas.microsoft.com/office/drawing/2014/main" id="{9203C2C4-631A-408A-B46E-779689E94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67" y="2495789"/>
            <a:ext cx="1307699" cy="13076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F7190D9-6E70-49AE-9527-2D8EF51B81E8}"/>
              </a:ext>
            </a:extLst>
          </p:cNvPr>
          <p:cNvSpPr txBox="1"/>
          <p:nvPr/>
        </p:nvSpPr>
        <p:spPr>
          <a:xfrm>
            <a:off x="-176809" y="3773016"/>
            <a:ext cx="2289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Vendors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451E184-755D-4946-AA24-1DE6B09F5179}"/>
              </a:ext>
            </a:extLst>
          </p:cNvPr>
          <p:cNvCxnSpPr>
            <a:cxnSpLocks/>
          </p:cNvCxnSpPr>
          <p:nvPr/>
        </p:nvCxnSpPr>
        <p:spPr>
          <a:xfrm>
            <a:off x="6007415" y="1320800"/>
            <a:ext cx="0" cy="5366098"/>
          </a:xfrm>
          <a:prstGeom prst="line">
            <a:avLst/>
          </a:prstGeom>
          <a:ln w="22225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E4047C8-B803-4500-B215-D180708AE6C8}"/>
              </a:ext>
            </a:extLst>
          </p:cNvPr>
          <p:cNvSpPr txBox="1"/>
          <p:nvPr/>
        </p:nvSpPr>
        <p:spPr>
          <a:xfrm>
            <a:off x="3846574" y="1124911"/>
            <a:ext cx="4321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3">
                    <a:lumMod val="75000"/>
                  </a:schemeClr>
                </a:solidFill>
                <a:latin typeface="Tw Cen MT" panose="020B0602020104020603" pitchFamily="34" charset="0"/>
              </a:rPr>
              <a:t>Same  </a:t>
            </a:r>
            <a:r>
              <a:rPr lang="en-CA" altLang="zh-CN" sz="3600" b="1" dirty="0">
                <a:solidFill>
                  <a:schemeClr val="accent3">
                    <a:lumMod val="75000"/>
                  </a:schemeClr>
                </a:solidFill>
                <a:latin typeface="Tw Cen MT" panose="020B0602020104020603" pitchFamily="34" charset="0"/>
              </a:rPr>
              <a:t>Menu</a:t>
            </a:r>
            <a:endParaRPr lang="en-US" sz="2800" b="1" dirty="0">
              <a:solidFill>
                <a:schemeClr val="accent3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4D3B38-CA4F-4CA4-A272-3B5A0E16D955}"/>
              </a:ext>
            </a:extLst>
          </p:cNvPr>
          <p:cNvSpPr txBox="1"/>
          <p:nvPr/>
        </p:nvSpPr>
        <p:spPr>
          <a:xfrm>
            <a:off x="1523885" y="2815778"/>
            <a:ext cx="4372436" cy="3335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Based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on usability testing,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Edit button is placed at a clearer position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.</a:t>
            </a:r>
            <a:endParaRPr lang="en-CA" b="1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T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o suit for user</a:t>
            </a:r>
            <a:r>
              <a:rPr lang="en-CA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convention , clicking  the picture to enable edit is possible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9D0CB3-69B9-4BD3-9651-9D9DD4EAF57E}"/>
              </a:ext>
            </a:extLst>
          </p:cNvPr>
          <p:cNvSpPr/>
          <p:nvPr/>
        </p:nvSpPr>
        <p:spPr>
          <a:xfrm>
            <a:off x="1636923" y="2053268"/>
            <a:ext cx="313226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 Freedom</a:t>
            </a:r>
            <a:endParaRPr lang="en-US" sz="3600" b="0" cap="none" spc="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1" name="Graphic 20" descr="List">
            <a:extLst>
              <a:ext uri="{FF2B5EF4-FFF2-40B4-BE49-F238E27FC236}">
                <a16:creationId xmlns:a16="http://schemas.microsoft.com/office/drawing/2014/main" id="{C0E625E6-6413-4CE5-97C0-DD670CA15F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34732" y="1852191"/>
            <a:ext cx="830302" cy="83030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ABA5544-A212-4068-93C1-279EB9B829C7}"/>
              </a:ext>
            </a:extLst>
          </p:cNvPr>
          <p:cNvSpPr txBox="1"/>
          <p:nvPr/>
        </p:nvSpPr>
        <p:spPr>
          <a:xfrm>
            <a:off x="-245129" y="1199900"/>
            <a:ext cx="2425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A956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Editing Menu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E77D03-0656-400A-B10E-809AB83E9451}"/>
              </a:ext>
            </a:extLst>
          </p:cNvPr>
          <p:cNvGrpSpPr/>
          <p:nvPr/>
        </p:nvGrpSpPr>
        <p:grpSpPr>
          <a:xfrm>
            <a:off x="383062" y="139960"/>
            <a:ext cx="1013792" cy="1013792"/>
            <a:chOff x="920658" y="264344"/>
            <a:chExt cx="1013792" cy="101379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7F92EE4-B169-48CE-9735-B81E0029352E}"/>
                </a:ext>
              </a:extLst>
            </p:cNvPr>
            <p:cNvSpPr/>
            <p:nvPr/>
          </p:nvSpPr>
          <p:spPr>
            <a:xfrm>
              <a:off x="920658" y="264344"/>
              <a:ext cx="1013792" cy="1013792"/>
            </a:xfrm>
            <a:prstGeom prst="ellipse">
              <a:avLst/>
            </a:prstGeom>
            <a:solidFill>
              <a:srgbClr val="FFA9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 descr="List">
              <a:extLst>
                <a:ext uri="{FF2B5EF4-FFF2-40B4-BE49-F238E27FC236}">
                  <a16:creationId xmlns:a16="http://schemas.microsoft.com/office/drawing/2014/main" id="{982DF0ED-BB90-4FFE-8757-A7CD6F3A2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2401" y="356089"/>
              <a:ext cx="830302" cy="830302"/>
            </a:xfrm>
            <a:prstGeom prst="rect">
              <a:avLst/>
            </a:prstGeom>
          </p:spPr>
        </p:pic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B7500D25-3046-4DBF-98B1-746F0A4B79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879" y="2017066"/>
            <a:ext cx="2082254" cy="4191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51B1695-CFDD-4355-90A9-4D62006430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382" y="2017065"/>
            <a:ext cx="2215436" cy="41915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39922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0379">
            <a:hlinkClick r:id="" action="ppaction://media"/>
            <a:extLst>
              <a:ext uri="{FF2B5EF4-FFF2-40B4-BE49-F238E27FC236}">
                <a16:creationId xmlns:a16="http://schemas.microsoft.com/office/drawing/2014/main" id="{A4E4B830-B578-42B8-95F8-8EF5ECB407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9456" y="6211504"/>
            <a:ext cx="487363" cy="487363"/>
          </a:xfrm>
          <a:prstGeom prst="rect">
            <a:avLst/>
          </a:prstGeom>
        </p:spPr>
      </p:pic>
      <p:pic>
        <p:nvPicPr>
          <p:cNvPr id="10" name="Graphic 9" descr="Burger and drink">
            <a:extLst>
              <a:ext uri="{FF2B5EF4-FFF2-40B4-BE49-F238E27FC236}">
                <a16:creationId xmlns:a16="http://schemas.microsoft.com/office/drawing/2014/main" id="{40BA4238-D59A-4C05-85C0-39CF5FEF7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35186" y="283569"/>
            <a:ext cx="1038828" cy="1038828"/>
          </a:xfrm>
          <a:prstGeom prst="rect">
            <a:avLst/>
          </a:prstGeom>
        </p:spPr>
      </p:pic>
      <p:pic>
        <p:nvPicPr>
          <p:cNvPr id="12" name="Graphic 11" descr="Hot dog">
            <a:extLst>
              <a:ext uri="{FF2B5EF4-FFF2-40B4-BE49-F238E27FC236}">
                <a16:creationId xmlns:a16="http://schemas.microsoft.com/office/drawing/2014/main" id="{71D10F25-D81C-4BA0-AEDD-1ED3FF2A6E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23223" y="1082190"/>
            <a:ext cx="914400" cy="914400"/>
          </a:xfrm>
          <a:prstGeom prst="rect">
            <a:avLst/>
          </a:prstGeom>
        </p:spPr>
      </p:pic>
      <p:pic>
        <p:nvPicPr>
          <p:cNvPr id="14" name="Graphic 13" descr="Chicken leg">
            <a:extLst>
              <a:ext uri="{FF2B5EF4-FFF2-40B4-BE49-F238E27FC236}">
                <a16:creationId xmlns:a16="http://schemas.microsoft.com/office/drawing/2014/main" id="{9FE1901D-4731-418E-8E65-40EA195630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65433" y="283569"/>
            <a:ext cx="914400" cy="914400"/>
          </a:xfrm>
          <a:prstGeom prst="rect">
            <a:avLst/>
          </a:prstGeom>
        </p:spPr>
      </p:pic>
      <p:pic>
        <p:nvPicPr>
          <p:cNvPr id="16" name="Graphic 15" descr="Taco">
            <a:extLst>
              <a:ext uri="{FF2B5EF4-FFF2-40B4-BE49-F238E27FC236}">
                <a16:creationId xmlns:a16="http://schemas.microsoft.com/office/drawing/2014/main" id="{BC887E24-C367-4EA8-BC67-635A2F1B4B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97723" y="1041700"/>
            <a:ext cx="914400" cy="914400"/>
          </a:xfrm>
          <a:prstGeom prst="rect">
            <a:avLst/>
          </a:prstGeom>
        </p:spPr>
      </p:pic>
      <p:pic>
        <p:nvPicPr>
          <p:cNvPr id="19" name="Graphic 18" descr="Person eating">
            <a:extLst>
              <a:ext uri="{FF2B5EF4-FFF2-40B4-BE49-F238E27FC236}">
                <a16:creationId xmlns:a16="http://schemas.microsoft.com/office/drawing/2014/main" id="{5A31A22A-1D12-45A5-936C-1F78243BA6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67889" y="3258255"/>
            <a:ext cx="2248454" cy="2248454"/>
          </a:xfrm>
          <a:prstGeom prst="rect">
            <a:avLst/>
          </a:prstGeom>
        </p:spPr>
      </p:pic>
      <p:pic>
        <p:nvPicPr>
          <p:cNvPr id="21" name="Graphic 20" descr="List">
            <a:extLst>
              <a:ext uri="{FF2B5EF4-FFF2-40B4-BE49-F238E27FC236}">
                <a16:creationId xmlns:a16="http://schemas.microsoft.com/office/drawing/2014/main" id="{2EA5C718-32E7-4CB0-A980-3E73A6FEBED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992486" y="2082653"/>
            <a:ext cx="1124227" cy="1124227"/>
          </a:xfrm>
          <a:prstGeom prst="rect">
            <a:avLst/>
          </a:prstGeom>
        </p:spPr>
      </p:pic>
      <p:pic>
        <p:nvPicPr>
          <p:cNvPr id="22" name="Graphic 21" descr="Kiosk">
            <a:extLst>
              <a:ext uri="{FF2B5EF4-FFF2-40B4-BE49-F238E27FC236}">
                <a16:creationId xmlns:a16="http://schemas.microsoft.com/office/drawing/2014/main" id="{5E43D0B6-B188-4D39-81DB-5C8E58C4B6F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997922" y="1996590"/>
            <a:ext cx="1339934" cy="133993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628B9A2-7B02-40D4-97C0-2891D437BDE4}"/>
              </a:ext>
            </a:extLst>
          </p:cNvPr>
          <p:cNvSpPr txBox="1"/>
          <p:nvPr/>
        </p:nvSpPr>
        <p:spPr>
          <a:xfrm>
            <a:off x="5048207" y="1410137"/>
            <a:ext cx="2498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>
                <a:latin typeface="Tw Cen MT" panose="020B0602020104020603" pitchFamily="34" charset="0"/>
              </a:rPr>
              <a:t>Menu ? 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5729293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5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FB87EB0-51CE-4501-B4DF-D62D6820FAC0}"/>
              </a:ext>
            </a:extLst>
          </p:cNvPr>
          <p:cNvGrpSpPr/>
          <p:nvPr/>
        </p:nvGrpSpPr>
        <p:grpSpPr>
          <a:xfrm>
            <a:off x="5163160" y="878988"/>
            <a:ext cx="1434489" cy="190500"/>
            <a:chOff x="4679586" y="878988"/>
            <a:chExt cx="1434489" cy="19050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8AA47A0-C85D-42F4-B9B9-264C357F199E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165107B-D68B-4954-BAD0-456C0782E72B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1C4C794-5A39-4C31-A30B-CA5CAD464E18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0B1D8C-36AA-47FE-A090-45CE78A7262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D93BC10-71C6-4C3E-8C47-2C511C629133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6904BEF-AC45-4F09-919C-E78A5AFA2055}"/>
              </a:ext>
            </a:extLst>
          </p:cNvPr>
          <p:cNvSpPr txBox="1"/>
          <p:nvPr/>
        </p:nvSpPr>
        <p:spPr>
          <a:xfrm>
            <a:off x="2240948" y="17110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P R O T O T Y P E</a:t>
            </a:r>
          </a:p>
        </p:txBody>
      </p:sp>
      <p:pic>
        <p:nvPicPr>
          <p:cNvPr id="10" name="Graphic 9" descr="Target Audience">
            <a:extLst>
              <a:ext uri="{FF2B5EF4-FFF2-40B4-BE49-F238E27FC236}">
                <a16:creationId xmlns:a16="http://schemas.microsoft.com/office/drawing/2014/main" id="{A249D39A-9814-43C8-A3BB-8E3FD9C3F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4887" y="2538982"/>
            <a:ext cx="1369470" cy="13694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8084CD-5BB8-44FC-9949-24E98002FDD5}"/>
              </a:ext>
            </a:extLst>
          </p:cNvPr>
          <p:cNvSpPr txBox="1"/>
          <p:nvPr/>
        </p:nvSpPr>
        <p:spPr>
          <a:xfrm>
            <a:off x="1999931" y="3677619"/>
            <a:ext cx="2289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Customer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1E1D36-F87C-4632-B8B5-E7737F07F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604" y="2053025"/>
            <a:ext cx="2288003" cy="40695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E4047C8-B803-4500-B215-D180708AE6C8}"/>
              </a:ext>
            </a:extLst>
          </p:cNvPr>
          <p:cNvSpPr txBox="1"/>
          <p:nvPr/>
        </p:nvSpPr>
        <p:spPr>
          <a:xfrm>
            <a:off x="2710537" y="1134409"/>
            <a:ext cx="6389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3">
                    <a:lumMod val="75000"/>
                  </a:schemeClr>
                </a:solidFill>
                <a:latin typeface="Tw Cen MT" panose="020B0602020104020603" pitchFamily="34" charset="0"/>
              </a:rPr>
              <a:t>Customer</a:t>
            </a:r>
            <a:endParaRPr lang="en-US" sz="2800" b="1" dirty="0">
              <a:solidFill>
                <a:schemeClr val="accent3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695461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FB87EB0-51CE-4501-B4DF-D62D6820FAC0}"/>
              </a:ext>
            </a:extLst>
          </p:cNvPr>
          <p:cNvGrpSpPr/>
          <p:nvPr/>
        </p:nvGrpSpPr>
        <p:grpSpPr>
          <a:xfrm>
            <a:off x="5163160" y="878988"/>
            <a:ext cx="1434489" cy="190500"/>
            <a:chOff x="4679586" y="878988"/>
            <a:chExt cx="1434489" cy="19050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8AA47A0-C85D-42F4-B9B9-264C357F199E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165107B-D68B-4954-BAD0-456C0782E72B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1C4C794-5A39-4C31-A30B-CA5CAD464E18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0B1D8C-36AA-47FE-A090-45CE78A7262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D93BC10-71C6-4C3E-8C47-2C511C629133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6904BEF-AC45-4F09-919C-E78A5AFA2055}"/>
              </a:ext>
            </a:extLst>
          </p:cNvPr>
          <p:cNvSpPr txBox="1"/>
          <p:nvPr/>
        </p:nvSpPr>
        <p:spPr>
          <a:xfrm>
            <a:off x="2240948" y="17110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P R O T O T Y P E</a:t>
            </a:r>
          </a:p>
        </p:txBody>
      </p:sp>
      <p:pic>
        <p:nvPicPr>
          <p:cNvPr id="10" name="Graphic 9" descr="Target Audience">
            <a:extLst>
              <a:ext uri="{FF2B5EF4-FFF2-40B4-BE49-F238E27FC236}">
                <a16:creationId xmlns:a16="http://schemas.microsoft.com/office/drawing/2014/main" id="{A249D39A-9814-43C8-A3BB-8E3FD9C3F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5733" y="2682493"/>
            <a:ext cx="1369470" cy="13694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8084CD-5BB8-44FC-9949-24E98002FDD5}"/>
              </a:ext>
            </a:extLst>
          </p:cNvPr>
          <p:cNvSpPr txBox="1"/>
          <p:nvPr/>
        </p:nvSpPr>
        <p:spPr>
          <a:xfrm>
            <a:off x="4059926" y="3872592"/>
            <a:ext cx="2289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Customer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1E1D36-F87C-4632-B8B5-E7737F07F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152" y="2017165"/>
            <a:ext cx="2288003" cy="40695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451E184-755D-4946-AA24-1DE6B09F5179}"/>
              </a:ext>
            </a:extLst>
          </p:cNvPr>
          <p:cNvCxnSpPr>
            <a:cxnSpLocks/>
          </p:cNvCxnSpPr>
          <p:nvPr/>
        </p:nvCxnSpPr>
        <p:spPr>
          <a:xfrm>
            <a:off x="6007415" y="1320800"/>
            <a:ext cx="0" cy="5366098"/>
          </a:xfrm>
          <a:prstGeom prst="line">
            <a:avLst/>
          </a:prstGeom>
          <a:ln w="22225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E4047C8-B803-4500-B215-D180708AE6C8}"/>
              </a:ext>
            </a:extLst>
          </p:cNvPr>
          <p:cNvSpPr txBox="1"/>
          <p:nvPr/>
        </p:nvSpPr>
        <p:spPr>
          <a:xfrm>
            <a:off x="2710537" y="1134409"/>
            <a:ext cx="6389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3">
                    <a:lumMod val="75000"/>
                  </a:schemeClr>
                </a:solidFill>
                <a:latin typeface="Tw Cen MT" panose="020B0602020104020603" pitchFamily="34" charset="0"/>
              </a:rPr>
              <a:t>SIGN UP FREE</a:t>
            </a:r>
            <a:endParaRPr lang="en-US" sz="2800" b="1" dirty="0">
              <a:solidFill>
                <a:schemeClr val="accent3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6B2ED0-F024-4BB1-A77B-D0E4E30C3136}"/>
              </a:ext>
            </a:extLst>
          </p:cNvPr>
          <p:cNvSpPr txBox="1"/>
          <p:nvPr/>
        </p:nvSpPr>
        <p:spPr>
          <a:xfrm>
            <a:off x="6300966" y="2833912"/>
            <a:ext cx="466724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Customer can log in to the app without registration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Save their time &amp; keep privacy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7A38BB-42F8-495C-9CCF-5D49ED06A760}"/>
              </a:ext>
            </a:extLst>
          </p:cNvPr>
          <p:cNvSpPr/>
          <p:nvPr/>
        </p:nvSpPr>
        <p:spPr>
          <a:xfrm>
            <a:off x="6300966" y="1845661"/>
            <a:ext cx="16879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PROS</a:t>
            </a:r>
            <a:endParaRPr lang="en-US" sz="5400" b="0" cap="none" spc="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5095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FA76865-077C-45C2-92AB-873AE187B019}"/>
              </a:ext>
            </a:extLst>
          </p:cNvPr>
          <p:cNvSpPr/>
          <p:nvPr/>
        </p:nvSpPr>
        <p:spPr>
          <a:xfrm>
            <a:off x="7358021" y="2847174"/>
            <a:ext cx="992286" cy="99228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A9588EB-D88F-45A0-A6BD-F9686A2518FB}"/>
              </a:ext>
            </a:extLst>
          </p:cNvPr>
          <p:cNvGrpSpPr/>
          <p:nvPr/>
        </p:nvGrpSpPr>
        <p:grpSpPr>
          <a:xfrm>
            <a:off x="6496049" y="3937168"/>
            <a:ext cx="2758898" cy="951280"/>
            <a:chOff x="2004705" y="3935896"/>
            <a:chExt cx="2818693" cy="97189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988BFC-0F61-443D-A2B1-F34CE9E160A0}"/>
                </a:ext>
              </a:extLst>
            </p:cNvPr>
            <p:cNvSpPr txBox="1"/>
            <p:nvPr/>
          </p:nvSpPr>
          <p:spPr>
            <a:xfrm>
              <a:off x="2004705" y="4373233"/>
              <a:ext cx="2818693" cy="534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Nutrition info is displayed in the food truck detail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31FE5-944D-400F-807C-AEFA2AEC82BB}"/>
                </a:ext>
              </a:extLst>
            </p:cNvPr>
            <p:cNvSpPr txBox="1"/>
            <p:nvPr/>
          </p:nvSpPr>
          <p:spPr>
            <a:xfrm>
              <a:off x="2024058" y="3935896"/>
              <a:ext cx="2689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92D050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Nutrition Info</a:t>
              </a:r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F4FA983B-7D0A-4CDE-A1E2-CAD7B7ACE27B}"/>
              </a:ext>
            </a:extLst>
          </p:cNvPr>
          <p:cNvSpPr/>
          <p:nvPr/>
        </p:nvSpPr>
        <p:spPr>
          <a:xfrm>
            <a:off x="4351848" y="2847174"/>
            <a:ext cx="940174" cy="940174"/>
          </a:xfrm>
          <a:prstGeom prst="ellipse">
            <a:avLst/>
          </a:prstGeom>
          <a:solidFill>
            <a:srgbClr val="FFA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EBD289-62D1-4F20-A65B-5B3C3AC861E7}"/>
              </a:ext>
            </a:extLst>
          </p:cNvPr>
          <p:cNvGrpSpPr/>
          <p:nvPr/>
        </p:nvGrpSpPr>
        <p:grpSpPr>
          <a:xfrm>
            <a:off x="3367428" y="3937167"/>
            <a:ext cx="2938121" cy="888312"/>
            <a:chOff x="1784817" y="3935896"/>
            <a:chExt cx="3168183" cy="95786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D12502-052D-4F02-AC6B-84B7BCD2D92D}"/>
                </a:ext>
              </a:extLst>
            </p:cNvPr>
            <p:cNvSpPr txBox="1"/>
            <p:nvPr/>
          </p:nvSpPr>
          <p:spPr>
            <a:xfrm>
              <a:off x="1784817" y="4370545"/>
              <a:ext cx="31681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Customer can check their current location and food truck locations within the map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51AAAB7-960A-449F-AA09-C0AD6DD90D60}"/>
                </a:ext>
              </a:extLst>
            </p:cNvPr>
            <p:cNvSpPr txBox="1"/>
            <p:nvPr/>
          </p:nvSpPr>
          <p:spPr>
            <a:xfrm>
              <a:off x="2024058" y="3935896"/>
              <a:ext cx="2689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A956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Food Truck Map</a:t>
              </a:r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862212D9-F58B-40A1-8005-63861ECE0890}"/>
              </a:ext>
            </a:extLst>
          </p:cNvPr>
          <p:cNvSpPr/>
          <p:nvPr/>
        </p:nvSpPr>
        <p:spPr>
          <a:xfrm>
            <a:off x="1375555" y="2810178"/>
            <a:ext cx="940174" cy="940174"/>
          </a:xfrm>
          <a:prstGeom prst="ellipse">
            <a:avLst/>
          </a:prstGeom>
          <a:solidFill>
            <a:srgbClr val="273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C64738C-C9AD-4D11-9B7A-603645B60C22}"/>
              </a:ext>
            </a:extLst>
          </p:cNvPr>
          <p:cNvGrpSpPr/>
          <p:nvPr/>
        </p:nvGrpSpPr>
        <p:grpSpPr>
          <a:xfrm>
            <a:off x="425790" y="3946374"/>
            <a:ext cx="3001073" cy="906401"/>
            <a:chOff x="1750876" y="3985716"/>
            <a:chExt cx="3236064" cy="97737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6AAD57-2334-46D4-A1BA-857C017C22CC}"/>
                </a:ext>
              </a:extLst>
            </p:cNvPr>
            <p:cNvSpPr txBox="1"/>
            <p:nvPr/>
          </p:nvSpPr>
          <p:spPr>
            <a:xfrm>
              <a:off x="1784817" y="4439870"/>
              <a:ext cx="31681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The app estimates waiting time for each food truck to help the user to save time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17262A-9EE9-4795-8C79-086EDFEC13B4}"/>
                </a:ext>
              </a:extLst>
            </p:cNvPr>
            <p:cNvSpPr txBox="1"/>
            <p:nvPr/>
          </p:nvSpPr>
          <p:spPr>
            <a:xfrm>
              <a:off x="1750876" y="3985716"/>
              <a:ext cx="3236064" cy="431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273445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Estimated Waiting Time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8081E15-EDA7-45AB-97E2-ABBA01412D6B}"/>
              </a:ext>
            </a:extLst>
          </p:cNvPr>
          <p:cNvSpPr txBox="1"/>
          <p:nvPr/>
        </p:nvSpPr>
        <p:spPr>
          <a:xfrm>
            <a:off x="1602106" y="1217583"/>
            <a:ext cx="958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According to our user demand, we introduced 4 distinguished main features in the customer system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63C9133-0542-48F3-B601-20712E5E354F}"/>
              </a:ext>
            </a:extLst>
          </p:cNvPr>
          <p:cNvGrpSpPr/>
          <p:nvPr/>
        </p:nvGrpSpPr>
        <p:grpSpPr>
          <a:xfrm>
            <a:off x="5061560" y="878988"/>
            <a:ext cx="1434489" cy="190500"/>
            <a:chOff x="4679586" y="878988"/>
            <a:chExt cx="1434489" cy="1905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3F4B86D-CFFE-4C46-9222-A12045015E59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DB3381F-1551-435C-BAE5-8339B4CE3B99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D36977F-1CD9-4385-959D-5F65B4D758CE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525AFFE-C1DB-468A-A99D-DD1FCDA2F6FF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E6C378A-0B11-492A-99E1-5F730A47FC60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37F7944-EDC8-4BA9-A794-8925F95ECDD7}"/>
              </a:ext>
            </a:extLst>
          </p:cNvPr>
          <p:cNvSpPr txBox="1"/>
          <p:nvPr/>
        </p:nvSpPr>
        <p:spPr>
          <a:xfrm>
            <a:off x="2456542" y="17110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MAIN   FEATURES</a:t>
            </a:r>
          </a:p>
        </p:txBody>
      </p:sp>
      <p:pic>
        <p:nvPicPr>
          <p:cNvPr id="34" name="Graphic 33" descr="Map with pin">
            <a:extLst>
              <a:ext uri="{FF2B5EF4-FFF2-40B4-BE49-F238E27FC236}">
                <a16:creationId xmlns:a16="http://schemas.microsoft.com/office/drawing/2014/main" id="{DA9BC0EA-7DA6-4F5F-A192-D85AC3D97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4060" y="2871470"/>
            <a:ext cx="848000" cy="848000"/>
          </a:xfrm>
          <a:prstGeom prst="rect">
            <a:avLst/>
          </a:prstGeom>
        </p:spPr>
      </p:pic>
      <p:pic>
        <p:nvPicPr>
          <p:cNvPr id="36" name="Graphic 35" descr="Stopwatch">
            <a:extLst>
              <a:ext uri="{FF2B5EF4-FFF2-40B4-BE49-F238E27FC236}">
                <a16:creationId xmlns:a16="http://schemas.microsoft.com/office/drawing/2014/main" id="{E012BEC8-5DD4-4760-8C60-E3A4AFF9A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22102" y="2847174"/>
            <a:ext cx="848000" cy="848000"/>
          </a:xfrm>
          <a:prstGeom prst="rect">
            <a:avLst/>
          </a:prstGeom>
        </p:spPr>
      </p:pic>
      <p:pic>
        <p:nvPicPr>
          <p:cNvPr id="7" name="Graphic 6" descr="Fruit bowl">
            <a:extLst>
              <a:ext uri="{FF2B5EF4-FFF2-40B4-BE49-F238E27FC236}">
                <a16:creationId xmlns:a16="http://schemas.microsoft.com/office/drawing/2014/main" id="{10BB9A9F-38C8-445C-BD08-F09F63710B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31105" y="2900045"/>
            <a:ext cx="888787" cy="88878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3C16411-B9CE-4D1B-929A-5DB595A14F6D}"/>
              </a:ext>
            </a:extLst>
          </p:cNvPr>
          <p:cNvSpPr txBox="1"/>
          <p:nvPr/>
        </p:nvSpPr>
        <p:spPr>
          <a:xfrm>
            <a:off x="3928691" y="1740917"/>
            <a:ext cx="4321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3">
                    <a:lumMod val="75000"/>
                  </a:schemeClr>
                </a:solidFill>
                <a:latin typeface="Tw Cen MT" panose="020B0602020104020603" pitchFamily="34" charset="0"/>
              </a:rPr>
              <a:t>Customer</a:t>
            </a:r>
            <a:endParaRPr lang="en-US" sz="2800" b="1" dirty="0">
              <a:solidFill>
                <a:schemeClr val="accent3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D09DAB7-10D2-4738-96BD-AD0585C02736}"/>
              </a:ext>
            </a:extLst>
          </p:cNvPr>
          <p:cNvSpPr/>
          <p:nvPr/>
        </p:nvSpPr>
        <p:spPr>
          <a:xfrm>
            <a:off x="9941421" y="2849344"/>
            <a:ext cx="992286" cy="99228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2F45057-8E84-487A-9E9E-C0E49D940562}"/>
              </a:ext>
            </a:extLst>
          </p:cNvPr>
          <p:cNvGrpSpPr/>
          <p:nvPr/>
        </p:nvGrpSpPr>
        <p:grpSpPr>
          <a:xfrm>
            <a:off x="9079449" y="3939338"/>
            <a:ext cx="2758898" cy="951280"/>
            <a:chOff x="2004705" y="3935896"/>
            <a:chExt cx="2818693" cy="97189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FD9C05A-5308-4447-B2FA-87046320DD5C}"/>
                </a:ext>
              </a:extLst>
            </p:cNvPr>
            <p:cNvSpPr txBox="1"/>
            <p:nvPr/>
          </p:nvSpPr>
          <p:spPr>
            <a:xfrm>
              <a:off x="2004705" y="4373233"/>
              <a:ext cx="2818693" cy="534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Customer can order from the app without lining up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A57BD1D-D52F-4A23-B5E2-57EBE59E2C4F}"/>
                </a:ext>
              </a:extLst>
            </p:cNvPr>
            <p:cNvSpPr txBox="1"/>
            <p:nvPr/>
          </p:nvSpPr>
          <p:spPr>
            <a:xfrm>
              <a:off x="2024058" y="3935896"/>
              <a:ext cx="2689700" cy="471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4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Online Ordering</a:t>
              </a:r>
            </a:p>
          </p:txBody>
        </p:sp>
      </p:grpSp>
      <p:pic>
        <p:nvPicPr>
          <p:cNvPr id="19" name="Graphic 18" descr="Shopping cart">
            <a:extLst>
              <a:ext uri="{FF2B5EF4-FFF2-40B4-BE49-F238E27FC236}">
                <a16:creationId xmlns:a16="http://schemas.microsoft.com/office/drawing/2014/main" id="{9EDC5B84-A0C4-474F-B905-E0179319B9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53030" y="2973291"/>
            <a:ext cx="779267" cy="77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0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C17262A-9EE9-4795-8C79-086EDFEC13B4}"/>
              </a:ext>
            </a:extLst>
          </p:cNvPr>
          <p:cNvSpPr txBox="1"/>
          <p:nvPr/>
        </p:nvSpPr>
        <p:spPr>
          <a:xfrm>
            <a:off x="6399473" y="3429000"/>
            <a:ext cx="3001073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73445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Estimated Waiting Time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80D066-95ED-4B80-859B-9A0E0C175455}"/>
              </a:ext>
            </a:extLst>
          </p:cNvPr>
          <p:cNvGrpSpPr/>
          <p:nvPr/>
        </p:nvGrpSpPr>
        <p:grpSpPr>
          <a:xfrm>
            <a:off x="7356211" y="2294117"/>
            <a:ext cx="940174" cy="940174"/>
            <a:chOff x="7356211" y="2294117"/>
            <a:chExt cx="940174" cy="94017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62212D9-F58B-40A1-8005-63861ECE0890}"/>
                </a:ext>
              </a:extLst>
            </p:cNvPr>
            <p:cNvSpPr/>
            <p:nvPr/>
          </p:nvSpPr>
          <p:spPr>
            <a:xfrm>
              <a:off x="7356211" y="2294117"/>
              <a:ext cx="940174" cy="940174"/>
            </a:xfrm>
            <a:prstGeom prst="ellipse">
              <a:avLst/>
            </a:prstGeom>
            <a:solidFill>
              <a:srgbClr val="2734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Graphic 35" descr="Stopwatch">
              <a:extLst>
                <a:ext uri="{FF2B5EF4-FFF2-40B4-BE49-F238E27FC236}">
                  <a16:creationId xmlns:a16="http://schemas.microsoft.com/office/drawing/2014/main" id="{E012BEC8-5DD4-4760-8C60-E3A4AFF9A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02758" y="2331113"/>
              <a:ext cx="848000" cy="848000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8A695B5-EADA-4D85-B584-CF2764F17667}"/>
              </a:ext>
            </a:extLst>
          </p:cNvPr>
          <p:cNvSpPr txBox="1"/>
          <p:nvPr/>
        </p:nvSpPr>
        <p:spPr>
          <a:xfrm>
            <a:off x="909249" y="1187378"/>
            <a:ext cx="9929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According to our user demand, the app estimates average waiting time for each food truck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A5D0275-F5B3-4C57-860D-55EB6AFD15D7}"/>
              </a:ext>
            </a:extLst>
          </p:cNvPr>
          <p:cNvGrpSpPr/>
          <p:nvPr/>
        </p:nvGrpSpPr>
        <p:grpSpPr>
          <a:xfrm>
            <a:off x="5061560" y="878988"/>
            <a:ext cx="1434489" cy="190500"/>
            <a:chOff x="4679586" y="878988"/>
            <a:chExt cx="1434489" cy="1905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EFE955B-E03E-446A-9D0A-5B283A33F349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88F1950-9D8A-4340-AF76-1A834868947E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F8CC9E2-407B-410D-8E65-B89C5470A847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013090D-1589-4D56-98E4-C882810AA837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1BFFE15-A913-4796-B269-5B72F764E8A9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6F3F024-45A4-4519-9A75-10C506F7C572}"/>
              </a:ext>
            </a:extLst>
          </p:cNvPr>
          <p:cNvSpPr txBox="1"/>
          <p:nvPr/>
        </p:nvSpPr>
        <p:spPr>
          <a:xfrm>
            <a:off x="2456542" y="17110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P R O T O T Y P E</a:t>
            </a:r>
          </a:p>
        </p:txBody>
      </p:sp>
      <p:pic>
        <p:nvPicPr>
          <p:cNvPr id="46" name="Graphic 45" descr="Target Audience">
            <a:extLst>
              <a:ext uri="{FF2B5EF4-FFF2-40B4-BE49-F238E27FC236}">
                <a16:creationId xmlns:a16="http://schemas.microsoft.com/office/drawing/2014/main" id="{AA277E67-D625-47C6-A7A9-9ACE8CF2F1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52313" y="2102347"/>
            <a:ext cx="1369470" cy="136947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E48325A-BA3D-4B36-9CF1-C2BFFE88E444}"/>
              </a:ext>
            </a:extLst>
          </p:cNvPr>
          <p:cNvSpPr txBox="1"/>
          <p:nvPr/>
        </p:nvSpPr>
        <p:spPr>
          <a:xfrm>
            <a:off x="2456542" y="3398222"/>
            <a:ext cx="2289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Customer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DDCFEF-EBDD-43CC-804F-6D1EC6DDDDBA}"/>
              </a:ext>
            </a:extLst>
          </p:cNvPr>
          <p:cNvSpPr txBox="1"/>
          <p:nvPr/>
        </p:nvSpPr>
        <p:spPr>
          <a:xfrm>
            <a:off x="2201247" y="4453216"/>
            <a:ext cx="2871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5969"/>
                </a:solidFill>
                <a:latin typeface="Tw Cen MT" panose="020B0602020104020603" pitchFamily="34" charset="0"/>
              </a:rPr>
              <a:t>Location &amp; Time</a:t>
            </a:r>
            <a:endParaRPr lang="en-US" sz="2800" b="1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sp>
        <p:nvSpPr>
          <p:cNvPr id="51" name="Arrow: Down 50">
            <a:extLst>
              <a:ext uri="{FF2B5EF4-FFF2-40B4-BE49-F238E27FC236}">
                <a16:creationId xmlns:a16="http://schemas.microsoft.com/office/drawing/2014/main" id="{EB6B4D49-0D6B-45B0-A60E-50C15CFFE096}"/>
              </a:ext>
            </a:extLst>
          </p:cNvPr>
          <p:cNvSpPr/>
          <p:nvPr/>
        </p:nvSpPr>
        <p:spPr>
          <a:xfrm>
            <a:off x="3422753" y="3948053"/>
            <a:ext cx="355600" cy="480702"/>
          </a:xfrm>
          <a:prstGeom prst="downArrow">
            <a:avLst/>
          </a:prstGeom>
          <a:solidFill>
            <a:srgbClr val="FF59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4249A7-6267-4A94-892E-D546B00773F5}"/>
              </a:ext>
            </a:extLst>
          </p:cNvPr>
          <p:cNvSpPr txBox="1"/>
          <p:nvPr/>
        </p:nvSpPr>
        <p:spPr>
          <a:xfrm>
            <a:off x="2712182" y="4990231"/>
            <a:ext cx="1849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Main factors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for 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choosing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 food truck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767A9192-FA3C-4010-90D7-16C02E6E7E1D}"/>
              </a:ext>
            </a:extLst>
          </p:cNvPr>
          <p:cNvSpPr/>
          <p:nvPr/>
        </p:nvSpPr>
        <p:spPr>
          <a:xfrm>
            <a:off x="5330487" y="3518326"/>
            <a:ext cx="711200" cy="461665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7460DCF-279C-4898-93D0-1E9896FD83E8}"/>
              </a:ext>
            </a:extLst>
          </p:cNvPr>
          <p:cNvSpPr txBox="1"/>
          <p:nvPr/>
        </p:nvSpPr>
        <p:spPr>
          <a:xfrm>
            <a:off x="6548032" y="5145206"/>
            <a:ext cx="2494384" cy="428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A956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Food Truck Map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4B1C363-88B6-4465-8C4B-E3D6C6292033}"/>
              </a:ext>
            </a:extLst>
          </p:cNvPr>
          <p:cNvGrpSpPr/>
          <p:nvPr/>
        </p:nvGrpSpPr>
        <p:grpSpPr>
          <a:xfrm>
            <a:off x="7310584" y="4055213"/>
            <a:ext cx="940174" cy="940174"/>
            <a:chOff x="7310584" y="4055213"/>
            <a:chExt cx="940174" cy="940174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9130174-09A9-4205-9C83-AA37420FA6D9}"/>
                </a:ext>
              </a:extLst>
            </p:cNvPr>
            <p:cNvSpPr/>
            <p:nvPr/>
          </p:nvSpPr>
          <p:spPr>
            <a:xfrm>
              <a:off x="7310584" y="4055213"/>
              <a:ext cx="940174" cy="940174"/>
            </a:xfrm>
            <a:prstGeom prst="ellipse">
              <a:avLst/>
            </a:prstGeom>
            <a:solidFill>
              <a:srgbClr val="FFA9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Graphic 56" descr="Map with pin">
              <a:extLst>
                <a:ext uri="{FF2B5EF4-FFF2-40B4-BE49-F238E27FC236}">
                  <a16:creationId xmlns:a16="http://schemas.microsoft.com/office/drawing/2014/main" id="{9465178E-E7F7-4688-A1CC-4C4D6382A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362796" y="4079509"/>
              <a:ext cx="848000" cy="8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5152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0" grpId="0"/>
      <p:bldP spid="51" grpId="0" animBg="1"/>
      <p:bldP spid="52" grpId="0"/>
      <p:bldP spid="2" grpId="0" animBg="1"/>
      <p:bldP spid="5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D8A695B5-EADA-4D85-B584-CF2764F17667}"/>
              </a:ext>
            </a:extLst>
          </p:cNvPr>
          <p:cNvSpPr txBox="1"/>
          <p:nvPr/>
        </p:nvSpPr>
        <p:spPr>
          <a:xfrm>
            <a:off x="925622" y="1116757"/>
            <a:ext cx="9929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According to our user demand, the app estimates average waiting time for each food truck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A5D0275-F5B3-4C57-860D-55EB6AFD15D7}"/>
              </a:ext>
            </a:extLst>
          </p:cNvPr>
          <p:cNvGrpSpPr/>
          <p:nvPr/>
        </p:nvGrpSpPr>
        <p:grpSpPr>
          <a:xfrm>
            <a:off x="5061560" y="878988"/>
            <a:ext cx="1434489" cy="190500"/>
            <a:chOff x="4679586" y="878988"/>
            <a:chExt cx="1434489" cy="1905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EFE955B-E03E-446A-9D0A-5B283A33F349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88F1950-9D8A-4340-AF76-1A834868947E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F8CC9E2-407B-410D-8E65-B89C5470A847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013090D-1589-4D56-98E4-C882810AA837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1BFFE15-A913-4796-B269-5B72F764E8A9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6F3F024-45A4-4519-9A75-10C506F7C572}"/>
              </a:ext>
            </a:extLst>
          </p:cNvPr>
          <p:cNvSpPr txBox="1"/>
          <p:nvPr/>
        </p:nvSpPr>
        <p:spPr>
          <a:xfrm>
            <a:off x="2456542" y="17110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P R O T O T Y P E</a:t>
            </a:r>
          </a:p>
        </p:txBody>
      </p:sp>
      <p:pic>
        <p:nvPicPr>
          <p:cNvPr id="46" name="Graphic 45" descr="Target Audience">
            <a:extLst>
              <a:ext uri="{FF2B5EF4-FFF2-40B4-BE49-F238E27FC236}">
                <a16:creationId xmlns:a16="http://schemas.microsoft.com/office/drawing/2014/main" id="{AA277E67-D625-47C6-A7A9-9ACE8CF2F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7072" y="1865100"/>
            <a:ext cx="1369470" cy="136947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E48325A-BA3D-4B36-9CF1-C2BFFE88E444}"/>
              </a:ext>
            </a:extLst>
          </p:cNvPr>
          <p:cNvSpPr txBox="1"/>
          <p:nvPr/>
        </p:nvSpPr>
        <p:spPr>
          <a:xfrm>
            <a:off x="591301" y="3160975"/>
            <a:ext cx="2289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Customer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DDCFEF-EBDD-43CC-804F-6D1EC6DDDDBA}"/>
              </a:ext>
            </a:extLst>
          </p:cNvPr>
          <p:cNvSpPr txBox="1"/>
          <p:nvPr/>
        </p:nvSpPr>
        <p:spPr>
          <a:xfrm>
            <a:off x="336006" y="4215969"/>
            <a:ext cx="2871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5969"/>
                </a:solidFill>
                <a:latin typeface="Tw Cen MT" panose="020B0602020104020603" pitchFamily="34" charset="0"/>
              </a:rPr>
              <a:t>Location &amp; Time</a:t>
            </a:r>
            <a:endParaRPr lang="en-US" sz="2800" b="1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sp>
        <p:nvSpPr>
          <p:cNvPr id="51" name="Arrow: Down 50">
            <a:extLst>
              <a:ext uri="{FF2B5EF4-FFF2-40B4-BE49-F238E27FC236}">
                <a16:creationId xmlns:a16="http://schemas.microsoft.com/office/drawing/2014/main" id="{EB6B4D49-0D6B-45B0-A60E-50C15CFFE096}"/>
              </a:ext>
            </a:extLst>
          </p:cNvPr>
          <p:cNvSpPr/>
          <p:nvPr/>
        </p:nvSpPr>
        <p:spPr>
          <a:xfrm>
            <a:off x="1558025" y="3678953"/>
            <a:ext cx="355600" cy="480702"/>
          </a:xfrm>
          <a:prstGeom prst="downArrow">
            <a:avLst/>
          </a:prstGeom>
          <a:solidFill>
            <a:srgbClr val="FF59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4249A7-6267-4A94-892E-D546B00773F5}"/>
              </a:ext>
            </a:extLst>
          </p:cNvPr>
          <p:cNvSpPr txBox="1"/>
          <p:nvPr/>
        </p:nvSpPr>
        <p:spPr>
          <a:xfrm>
            <a:off x="846941" y="4752984"/>
            <a:ext cx="1849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Main factors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for 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choosing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 food truck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F7A5217-BE61-4762-9E36-21CFBE3C2337}"/>
              </a:ext>
            </a:extLst>
          </p:cNvPr>
          <p:cNvCxnSpPr>
            <a:cxnSpLocks/>
          </p:cNvCxnSpPr>
          <p:nvPr/>
        </p:nvCxnSpPr>
        <p:spPr>
          <a:xfrm>
            <a:off x="5783895" y="1556710"/>
            <a:ext cx="0" cy="5366098"/>
          </a:xfrm>
          <a:prstGeom prst="line">
            <a:avLst/>
          </a:prstGeom>
          <a:ln w="22225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A32D0B5-57C9-425B-98F4-B077E5A0CB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906" y="1950408"/>
            <a:ext cx="2136728" cy="45787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1505153-0164-409C-8E26-07A424326B62}"/>
              </a:ext>
            </a:extLst>
          </p:cNvPr>
          <p:cNvSpPr txBox="1"/>
          <p:nvPr/>
        </p:nvSpPr>
        <p:spPr>
          <a:xfrm>
            <a:off x="6187869" y="3491099"/>
            <a:ext cx="466724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In the home, page, customer can sort by waiting time / distance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Pros: Address on main factors that affect customer’s choice on food truck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5A978EE-B83A-498D-8F6F-1454ABE1192B}"/>
              </a:ext>
            </a:extLst>
          </p:cNvPr>
          <p:cNvSpPr/>
          <p:nvPr/>
        </p:nvSpPr>
        <p:spPr>
          <a:xfrm>
            <a:off x="6089532" y="2995460"/>
            <a:ext cx="493423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Sort by </a:t>
            </a:r>
            <a:r>
              <a:rPr lang="en-US" sz="40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sz="4000" b="0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ime / Distance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9C3A4F2-6C3E-4339-91EA-589D91750E67}"/>
              </a:ext>
            </a:extLst>
          </p:cNvPr>
          <p:cNvSpPr txBox="1"/>
          <p:nvPr/>
        </p:nvSpPr>
        <p:spPr>
          <a:xfrm>
            <a:off x="7080193" y="2538987"/>
            <a:ext cx="3001073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73445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Estimated Waiting Time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75F2637-049B-4441-86A8-69DD773F5F9E}"/>
              </a:ext>
            </a:extLst>
          </p:cNvPr>
          <p:cNvGrpSpPr/>
          <p:nvPr/>
        </p:nvGrpSpPr>
        <p:grpSpPr>
          <a:xfrm>
            <a:off x="8110642" y="1542451"/>
            <a:ext cx="940174" cy="940174"/>
            <a:chOff x="8036931" y="1404104"/>
            <a:chExt cx="940174" cy="940174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6DD14CC-8C8C-41C0-B34E-AA702111A7D4}"/>
                </a:ext>
              </a:extLst>
            </p:cNvPr>
            <p:cNvSpPr/>
            <p:nvPr/>
          </p:nvSpPr>
          <p:spPr>
            <a:xfrm>
              <a:off x="8036931" y="1404104"/>
              <a:ext cx="940174" cy="940174"/>
            </a:xfrm>
            <a:prstGeom prst="ellipse">
              <a:avLst/>
            </a:prstGeom>
            <a:solidFill>
              <a:srgbClr val="2734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phic 37" descr="Stopwatch">
              <a:extLst>
                <a:ext uri="{FF2B5EF4-FFF2-40B4-BE49-F238E27FC236}">
                  <a16:creationId xmlns:a16="http://schemas.microsoft.com/office/drawing/2014/main" id="{BD9ECDBE-3282-4E7E-B22A-279565570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097492" y="1459206"/>
              <a:ext cx="848000" cy="8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9048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D8A695B5-EADA-4D85-B584-CF2764F17667}"/>
              </a:ext>
            </a:extLst>
          </p:cNvPr>
          <p:cNvSpPr txBox="1"/>
          <p:nvPr/>
        </p:nvSpPr>
        <p:spPr>
          <a:xfrm>
            <a:off x="1436052" y="1102985"/>
            <a:ext cx="9929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According to our user demand, the app display the current location and food truck location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A5D0275-F5B3-4C57-860D-55EB6AFD15D7}"/>
              </a:ext>
            </a:extLst>
          </p:cNvPr>
          <p:cNvGrpSpPr/>
          <p:nvPr/>
        </p:nvGrpSpPr>
        <p:grpSpPr>
          <a:xfrm>
            <a:off x="5061560" y="878988"/>
            <a:ext cx="1434489" cy="190500"/>
            <a:chOff x="4679586" y="878988"/>
            <a:chExt cx="1434489" cy="1905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EFE955B-E03E-446A-9D0A-5B283A33F349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88F1950-9D8A-4340-AF76-1A834868947E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F8CC9E2-407B-410D-8E65-B89C5470A847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013090D-1589-4D56-98E4-C882810AA837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1BFFE15-A913-4796-B269-5B72F764E8A9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6F3F024-45A4-4519-9A75-10C506F7C572}"/>
              </a:ext>
            </a:extLst>
          </p:cNvPr>
          <p:cNvSpPr txBox="1"/>
          <p:nvPr/>
        </p:nvSpPr>
        <p:spPr>
          <a:xfrm>
            <a:off x="2456542" y="17110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P R O T O T Y P E</a:t>
            </a:r>
          </a:p>
        </p:txBody>
      </p:sp>
      <p:pic>
        <p:nvPicPr>
          <p:cNvPr id="46" name="Graphic 45" descr="Target Audience">
            <a:extLst>
              <a:ext uri="{FF2B5EF4-FFF2-40B4-BE49-F238E27FC236}">
                <a16:creationId xmlns:a16="http://schemas.microsoft.com/office/drawing/2014/main" id="{AA277E67-D625-47C6-A7A9-9ACE8CF2F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7072" y="1865100"/>
            <a:ext cx="1369470" cy="136947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E48325A-BA3D-4B36-9CF1-C2BFFE88E444}"/>
              </a:ext>
            </a:extLst>
          </p:cNvPr>
          <p:cNvSpPr txBox="1"/>
          <p:nvPr/>
        </p:nvSpPr>
        <p:spPr>
          <a:xfrm>
            <a:off x="591301" y="3160975"/>
            <a:ext cx="2289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Customer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DDCFEF-EBDD-43CC-804F-6D1EC6DDDDBA}"/>
              </a:ext>
            </a:extLst>
          </p:cNvPr>
          <p:cNvSpPr txBox="1"/>
          <p:nvPr/>
        </p:nvSpPr>
        <p:spPr>
          <a:xfrm>
            <a:off x="336006" y="4215969"/>
            <a:ext cx="2871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5969"/>
                </a:solidFill>
                <a:latin typeface="Tw Cen MT" panose="020B0602020104020603" pitchFamily="34" charset="0"/>
              </a:rPr>
              <a:t>Location &amp; Time</a:t>
            </a:r>
            <a:endParaRPr lang="en-US" sz="2800" b="1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sp>
        <p:nvSpPr>
          <p:cNvPr id="51" name="Arrow: Down 50">
            <a:extLst>
              <a:ext uri="{FF2B5EF4-FFF2-40B4-BE49-F238E27FC236}">
                <a16:creationId xmlns:a16="http://schemas.microsoft.com/office/drawing/2014/main" id="{EB6B4D49-0D6B-45B0-A60E-50C15CFFE096}"/>
              </a:ext>
            </a:extLst>
          </p:cNvPr>
          <p:cNvSpPr/>
          <p:nvPr/>
        </p:nvSpPr>
        <p:spPr>
          <a:xfrm>
            <a:off x="1558025" y="3678953"/>
            <a:ext cx="355600" cy="480702"/>
          </a:xfrm>
          <a:prstGeom prst="downArrow">
            <a:avLst/>
          </a:prstGeom>
          <a:solidFill>
            <a:srgbClr val="FF59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4249A7-6267-4A94-892E-D546B00773F5}"/>
              </a:ext>
            </a:extLst>
          </p:cNvPr>
          <p:cNvSpPr txBox="1"/>
          <p:nvPr/>
        </p:nvSpPr>
        <p:spPr>
          <a:xfrm>
            <a:off x="846941" y="4752984"/>
            <a:ext cx="1849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Main factors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for 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choosing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 food truck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F7A5217-BE61-4762-9E36-21CFBE3C2337}"/>
              </a:ext>
            </a:extLst>
          </p:cNvPr>
          <p:cNvCxnSpPr>
            <a:cxnSpLocks/>
          </p:cNvCxnSpPr>
          <p:nvPr/>
        </p:nvCxnSpPr>
        <p:spPr>
          <a:xfrm>
            <a:off x="6235813" y="1560893"/>
            <a:ext cx="0" cy="5366098"/>
          </a:xfrm>
          <a:prstGeom prst="line">
            <a:avLst/>
          </a:prstGeom>
          <a:ln w="22225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1505153-0164-409C-8E26-07A424326B62}"/>
              </a:ext>
            </a:extLst>
          </p:cNvPr>
          <p:cNvSpPr txBox="1"/>
          <p:nvPr/>
        </p:nvSpPr>
        <p:spPr>
          <a:xfrm>
            <a:off x="6235813" y="3391807"/>
            <a:ext cx="55875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Check current location and food truck location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Freely switch between different food truck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AE1035-5B71-4C8F-AABC-ABC3F9C83D17}"/>
              </a:ext>
            </a:extLst>
          </p:cNvPr>
          <p:cNvSpPr txBox="1"/>
          <p:nvPr/>
        </p:nvSpPr>
        <p:spPr>
          <a:xfrm>
            <a:off x="7588396" y="2963666"/>
            <a:ext cx="2494384" cy="428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A956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Food Truck Map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B68ACD-61B6-49C8-A1AB-48D9EF58853C}"/>
              </a:ext>
            </a:extLst>
          </p:cNvPr>
          <p:cNvGrpSpPr/>
          <p:nvPr/>
        </p:nvGrpSpPr>
        <p:grpSpPr>
          <a:xfrm>
            <a:off x="8365501" y="2001359"/>
            <a:ext cx="940174" cy="940174"/>
            <a:chOff x="1098558" y="244461"/>
            <a:chExt cx="940174" cy="940174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3592E9D-EE35-43BB-A2D1-B6CFECED733A}"/>
                </a:ext>
              </a:extLst>
            </p:cNvPr>
            <p:cNvSpPr/>
            <p:nvPr/>
          </p:nvSpPr>
          <p:spPr>
            <a:xfrm>
              <a:off x="1098558" y="244461"/>
              <a:ext cx="940174" cy="940174"/>
            </a:xfrm>
            <a:prstGeom prst="ellipse">
              <a:avLst/>
            </a:prstGeom>
            <a:solidFill>
              <a:srgbClr val="FFA9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" name="Graphic 28" descr="Map with pin">
              <a:extLst>
                <a:ext uri="{FF2B5EF4-FFF2-40B4-BE49-F238E27FC236}">
                  <a16:creationId xmlns:a16="http://schemas.microsoft.com/office/drawing/2014/main" id="{4ADCC142-B5DF-47EB-9D69-52EC7CEB2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50770" y="268757"/>
              <a:ext cx="848000" cy="848000"/>
            </a:xfrm>
            <a:prstGeom prst="rect">
              <a:avLst/>
            </a:prstGeom>
          </p:spPr>
        </p:pic>
      </p:grp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C4357A-E6AC-4FA8-A9E2-A396DB277F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181" y="1788749"/>
            <a:ext cx="2083181" cy="41190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0908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D8A695B5-EADA-4D85-B584-CF2764F17667}"/>
              </a:ext>
            </a:extLst>
          </p:cNvPr>
          <p:cNvSpPr txBox="1"/>
          <p:nvPr/>
        </p:nvSpPr>
        <p:spPr>
          <a:xfrm>
            <a:off x="1436052" y="1102985"/>
            <a:ext cx="9929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According to our user demand, the app display the current location and food truck location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A5D0275-F5B3-4C57-860D-55EB6AFD15D7}"/>
              </a:ext>
            </a:extLst>
          </p:cNvPr>
          <p:cNvGrpSpPr/>
          <p:nvPr/>
        </p:nvGrpSpPr>
        <p:grpSpPr>
          <a:xfrm>
            <a:off x="5061560" y="878988"/>
            <a:ext cx="1434489" cy="190500"/>
            <a:chOff x="4679586" y="878988"/>
            <a:chExt cx="1434489" cy="1905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EFE955B-E03E-446A-9D0A-5B283A33F349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88F1950-9D8A-4340-AF76-1A834868947E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F8CC9E2-407B-410D-8E65-B89C5470A847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013090D-1589-4D56-98E4-C882810AA837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1BFFE15-A913-4796-B269-5B72F764E8A9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6F3F024-45A4-4519-9A75-10C506F7C572}"/>
              </a:ext>
            </a:extLst>
          </p:cNvPr>
          <p:cNvSpPr txBox="1"/>
          <p:nvPr/>
        </p:nvSpPr>
        <p:spPr>
          <a:xfrm>
            <a:off x="2456542" y="17110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P R O T O T Y P E</a:t>
            </a:r>
          </a:p>
        </p:txBody>
      </p:sp>
      <p:pic>
        <p:nvPicPr>
          <p:cNvPr id="46" name="Graphic 45" descr="Target Audience">
            <a:extLst>
              <a:ext uri="{FF2B5EF4-FFF2-40B4-BE49-F238E27FC236}">
                <a16:creationId xmlns:a16="http://schemas.microsoft.com/office/drawing/2014/main" id="{AA277E67-D625-47C6-A7A9-9ACE8CF2F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7072" y="1865100"/>
            <a:ext cx="1369470" cy="136947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E48325A-BA3D-4B36-9CF1-C2BFFE88E444}"/>
              </a:ext>
            </a:extLst>
          </p:cNvPr>
          <p:cNvSpPr txBox="1"/>
          <p:nvPr/>
        </p:nvSpPr>
        <p:spPr>
          <a:xfrm>
            <a:off x="591301" y="3160975"/>
            <a:ext cx="2289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Customer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DDCFEF-EBDD-43CC-804F-6D1EC6DDDDBA}"/>
              </a:ext>
            </a:extLst>
          </p:cNvPr>
          <p:cNvSpPr txBox="1"/>
          <p:nvPr/>
        </p:nvSpPr>
        <p:spPr>
          <a:xfrm>
            <a:off x="336006" y="4215969"/>
            <a:ext cx="2871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5969"/>
                </a:solidFill>
                <a:latin typeface="Tw Cen MT" panose="020B0602020104020603" pitchFamily="34" charset="0"/>
              </a:rPr>
              <a:t>Location &amp; Time</a:t>
            </a:r>
            <a:endParaRPr lang="en-US" sz="2800" b="1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sp>
        <p:nvSpPr>
          <p:cNvPr id="51" name="Arrow: Down 50">
            <a:extLst>
              <a:ext uri="{FF2B5EF4-FFF2-40B4-BE49-F238E27FC236}">
                <a16:creationId xmlns:a16="http://schemas.microsoft.com/office/drawing/2014/main" id="{EB6B4D49-0D6B-45B0-A60E-50C15CFFE096}"/>
              </a:ext>
            </a:extLst>
          </p:cNvPr>
          <p:cNvSpPr/>
          <p:nvPr/>
        </p:nvSpPr>
        <p:spPr>
          <a:xfrm>
            <a:off x="1558025" y="3678953"/>
            <a:ext cx="355600" cy="480702"/>
          </a:xfrm>
          <a:prstGeom prst="downArrow">
            <a:avLst/>
          </a:prstGeom>
          <a:solidFill>
            <a:srgbClr val="FF59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4249A7-6267-4A94-892E-D546B00773F5}"/>
              </a:ext>
            </a:extLst>
          </p:cNvPr>
          <p:cNvSpPr txBox="1"/>
          <p:nvPr/>
        </p:nvSpPr>
        <p:spPr>
          <a:xfrm>
            <a:off x="846941" y="4752984"/>
            <a:ext cx="1849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Main factors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for 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choosing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 food truck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F7A5217-BE61-4762-9E36-21CFBE3C2337}"/>
              </a:ext>
            </a:extLst>
          </p:cNvPr>
          <p:cNvCxnSpPr>
            <a:cxnSpLocks/>
          </p:cNvCxnSpPr>
          <p:nvPr/>
        </p:nvCxnSpPr>
        <p:spPr>
          <a:xfrm>
            <a:off x="6235813" y="1560893"/>
            <a:ext cx="0" cy="5366098"/>
          </a:xfrm>
          <a:prstGeom prst="line">
            <a:avLst/>
          </a:prstGeom>
          <a:ln w="22225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1505153-0164-409C-8E26-07A424326B62}"/>
              </a:ext>
            </a:extLst>
          </p:cNvPr>
          <p:cNvSpPr txBox="1"/>
          <p:nvPr/>
        </p:nvSpPr>
        <p:spPr>
          <a:xfrm>
            <a:off x="6235813" y="3391807"/>
            <a:ext cx="558756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Check current location and food truck location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Freely switch between different food truck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Access each food truck through map view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AE1035-5B71-4C8F-AABC-ABC3F9C83D17}"/>
              </a:ext>
            </a:extLst>
          </p:cNvPr>
          <p:cNvSpPr txBox="1"/>
          <p:nvPr/>
        </p:nvSpPr>
        <p:spPr>
          <a:xfrm>
            <a:off x="7588396" y="2963666"/>
            <a:ext cx="2494384" cy="428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A956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Food Truck Map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B68ACD-61B6-49C8-A1AB-48D9EF58853C}"/>
              </a:ext>
            </a:extLst>
          </p:cNvPr>
          <p:cNvGrpSpPr/>
          <p:nvPr/>
        </p:nvGrpSpPr>
        <p:grpSpPr>
          <a:xfrm>
            <a:off x="8365501" y="2001359"/>
            <a:ext cx="940174" cy="940174"/>
            <a:chOff x="1098558" y="244461"/>
            <a:chExt cx="940174" cy="940174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3592E9D-EE35-43BB-A2D1-B6CFECED733A}"/>
                </a:ext>
              </a:extLst>
            </p:cNvPr>
            <p:cNvSpPr/>
            <p:nvPr/>
          </p:nvSpPr>
          <p:spPr>
            <a:xfrm>
              <a:off x="1098558" y="244461"/>
              <a:ext cx="940174" cy="940174"/>
            </a:xfrm>
            <a:prstGeom prst="ellipse">
              <a:avLst/>
            </a:prstGeom>
            <a:solidFill>
              <a:srgbClr val="FFA9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" name="Graphic 28" descr="Map with pin">
              <a:extLst>
                <a:ext uri="{FF2B5EF4-FFF2-40B4-BE49-F238E27FC236}">
                  <a16:creationId xmlns:a16="http://schemas.microsoft.com/office/drawing/2014/main" id="{4ADCC142-B5DF-47EB-9D69-52EC7CEB2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50770" y="268757"/>
              <a:ext cx="848000" cy="848000"/>
            </a:xfrm>
            <a:prstGeom prst="rect">
              <a:avLst/>
            </a:prstGeom>
          </p:spPr>
        </p:pic>
      </p:grp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C4357A-E6AC-4FA8-A9E2-A396DB277F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181" y="1788749"/>
            <a:ext cx="2083181" cy="41190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" name="Picture 22" descr="A close up of a map&#10;&#10;Description automatically generated">
            <a:extLst>
              <a:ext uri="{FF2B5EF4-FFF2-40B4-BE49-F238E27FC236}">
                <a16:creationId xmlns:a16="http://schemas.microsoft.com/office/drawing/2014/main" id="{A7C7F06C-813B-4A91-BBA6-5154B1667E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275" y="1777374"/>
            <a:ext cx="2083180" cy="41190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328025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4A5D0275-F5B3-4C57-860D-55EB6AFD15D7}"/>
              </a:ext>
            </a:extLst>
          </p:cNvPr>
          <p:cNvGrpSpPr/>
          <p:nvPr/>
        </p:nvGrpSpPr>
        <p:grpSpPr>
          <a:xfrm>
            <a:off x="5061560" y="878988"/>
            <a:ext cx="1434489" cy="190500"/>
            <a:chOff x="4679586" y="878988"/>
            <a:chExt cx="1434489" cy="1905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EFE955B-E03E-446A-9D0A-5B283A33F349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88F1950-9D8A-4340-AF76-1A834868947E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F8CC9E2-407B-410D-8E65-B89C5470A847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013090D-1589-4D56-98E4-C882810AA837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1BFFE15-A913-4796-B269-5B72F764E8A9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6F3F024-45A4-4519-9A75-10C506F7C572}"/>
              </a:ext>
            </a:extLst>
          </p:cNvPr>
          <p:cNvSpPr txBox="1"/>
          <p:nvPr/>
        </p:nvSpPr>
        <p:spPr>
          <a:xfrm>
            <a:off x="2456542" y="17110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P R O T O T Y P 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F7A5217-BE61-4762-9E36-21CFBE3C2337}"/>
              </a:ext>
            </a:extLst>
          </p:cNvPr>
          <p:cNvCxnSpPr>
            <a:cxnSpLocks/>
          </p:cNvCxnSpPr>
          <p:nvPr/>
        </p:nvCxnSpPr>
        <p:spPr>
          <a:xfrm>
            <a:off x="5783895" y="1556710"/>
            <a:ext cx="0" cy="5366098"/>
          </a:xfrm>
          <a:prstGeom prst="line">
            <a:avLst/>
          </a:prstGeom>
          <a:ln w="22225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BCBFA22-911A-4890-9AA8-11FC3E5AA5ED}"/>
              </a:ext>
            </a:extLst>
          </p:cNvPr>
          <p:cNvGrpSpPr/>
          <p:nvPr/>
        </p:nvGrpSpPr>
        <p:grpSpPr>
          <a:xfrm>
            <a:off x="485696" y="2012608"/>
            <a:ext cx="1731837" cy="1812046"/>
            <a:chOff x="8985148" y="2182684"/>
            <a:chExt cx="1805441" cy="1894016"/>
          </a:xfrm>
          <a:solidFill>
            <a:srgbClr val="00B050"/>
          </a:solidFill>
        </p:grpSpPr>
        <p:sp>
          <p:nvSpPr>
            <p:cNvPr id="20" name="Rectangle: Top Corners Rounded 19">
              <a:extLst>
                <a:ext uri="{FF2B5EF4-FFF2-40B4-BE49-F238E27FC236}">
                  <a16:creationId xmlns:a16="http://schemas.microsoft.com/office/drawing/2014/main" id="{E5AC6E68-6F73-4AF3-98E2-38958BE7438F}"/>
                </a:ext>
              </a:extLst>
            </p:cNvPr>
            <p:cNvSpPr/>
            <p:nvPr/>
          </p:nvSpPr>
          <p:spPr>
            <a:xfrm>
              <a:off x="909207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324B584-9041-404C-A6DC-BEB41273C8DC}"/>
                </a:ext>
              </a:extLst>
            </p:cNvPr>
            <p:cNvSpPr txBox="1"/>
            <p:nvPr/>
          </p:nvSpPr>
          <p:spPr>
            <a:xfrm>
              <a:off x="9405166" y="2612464"/>
              <a:ext cx="894432" cy="101566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528A0F-1D55-4936-975B-566631F892F4}"/>
                </a:ext>
              </a:extLst>
            </p:cNvPr>
            <p:cNvSpPr txBox="1"/>
            <p:nvPr/>
          </p:nvSpPr>
          <p:spPr>
            <a:xfrm>
              <a:off x="8985148" y="2182684"/>
              <a:ext cx="1805441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NEED</a:t>
              </a:r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6855E06-379A-4DE6-A501-15D4A2903014}"/>
              </a:ext>
            </a:extLst>
          </p:cNvPr>
          <p:cNvSpPr/>
          <p:nvPr/>
        </p:nvSpPr>
        <p:spPr>
          <a:xfrm flipV="1">
            <a:off x="580684" y="2977721"/>
            <a:ext cx="1563353" cy="2900765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5E85963-0A1A-495F-A699-675544FD9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42" y="4854533"/>
            <a:ext cx="891780" cy="89178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D1C44D1-BCF0-4394-9E81-2A4515235150}"/>
              </a:ext>
            </a:extLst>
          </p:cNvPr>
          <p:cNvSpPr txBox="1"/>
          <p:nvPr/>
        </p:nvSpPr>
        <p:spPr>
          <a:xfrm>
            <a:off x="614087" y="3521243"/>
            <a:ext cx="1522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Tw Cen MT" panose="020B0602020104020603" pitchFamily="34" charset="0"/>
              </a:rPr>
              <a:t>Display of Food Truck Info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F07965BD-9BCB-4EE5-9A2D-9A8889ACF9F7}"/>
              </a:ext>
            </a:extLst>
          </p:cNvPr>
          <p:cNvSpPr/>
          <p:nvPr/>
        </p:nvSpPr>
        <p:spPr>
          <a:xfrm>
            <a:off x="2357120" y="3429000"/>
            <a:ext cx="822960" cy="502920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B2B91C-5E97-4523-BE22-F893D095E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482" y="1997910"/>
            <a:ext cx="1984935" cy="39247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15DE532-EAD2-4EEF-BAFC-02D86BF8927D}"/>
              </a:ext>
            </a:extLst>
          </p:cNvPr>
          <p:cNvSpPr txBox="1"/>
          <p:nvPr/>
        </p:nvSpPr>
        <p:spPr>
          <a:xfrm>
            <a:off x="819148" y="1085114"/>
            <a:ext cx="9929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According to our user demand, the app display the nutrition info and food truck info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2343D0-DE04-428A-9C92-B5092A48E902}"/>
              </a:ext>
            </a:extLst>
          </p:cNvPr>
          <p:cNvGrpSpPr/>
          <p:nvPr/>
        </p:nvGrpSpPr>
        <p:grpSpPr>
          <a:xfrm>
            <a:off x="6186742" y="2050638"/>
            <a:ext cx="1701256" cy="1801092"/>
            <a:chOff x="3884291" y="2165309"/>
            <a:chExt cx="1805441" cy="1911391"/>
          </a:xfrm>
        </p:grpSpPr>
        <p:sp>
          <p:nvSpPr>
            <p:cNvPr id="36" name="Rectangle: Top Corners Rounded 35">
              <a:extLst>
                <a:ext uri="{FF2B5EF4-FFF2-40B4-BE49-F238E27FC236}">
                  <a16:creationId xmlns:a16="http://schemas.microsoft.com/office/drawing/2014/main" id="{23D8E938-A70D-461E-B6AC-1575F4108C9D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907A9DA-E953-4711-94B7-71A358B3595B}"/>
                </a:ext>
              </a:extLst>
            </p:cNvPr>
            <p:cNvSpPr txBox="1"/>
            <p:nvPr/>
          </p:nvSpPr>
          <p:spPr>
            <a:xfrm>
              <a:off x="3884291" y="2165309"/>
              <a:ext cx="180544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NEED	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0295E1-CFB7-44AC-A96D-771039B8B427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2</a:t>
              </a:r>
            </a:p>
          </p:txBody>
        </p:sp>
      </p:grp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B12A310-145A-4D94-B792-325F87798C6C}"/>
              </a:ext>
            </a:extLst>
          </p:cNvPr>
          <p:cNvSpPr/>
          <p:nvPr/>
        </p:nvSpPr>
        <p:spPr>
          <a:xfrm flipV="1">
            <a:off x="6286918" y="2951123"/>
            <a:ext cx="1499737" cy="2857020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0508C8-CE0C-4E38-B8AA-166D52CF628A}"/>
              </a:ext>
            </a:extLst>
          </p:cNvPr>
          <p:cNvSpPr txBox="1"/>
          <p:nvPr/>
        </p:nvSpPr>
        <p:spPr>
          <a:xfrm>
            <a:off x="6073562" y="3468106"/>
            <a:ext cx="1988660" cy="536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3A1A4"/>
                </a:solidFill>
                <a:latin typeface="Tw Cen MT" panose="020B0602020104020603" pitchFamily="34" charset="0"/>
              </a:rPr>
              <a:t>Display  </a:t>
            </a:r>
          </a:p>
          <a:p>
            <a:pPr algn="ctr"/>
            <a:r>
              <a:rPr lang="en-US" b="1" dirty="0">
                <a:solidFill>
                  <a:srgbClr val="03A1A4"/>
                </a:solidFill>
                <a:latin typeface="Tw Cen MT" panose="020B0602020104020603" pitchFamily="34" charset="0"/>
              </a:rPr>
              <a:t>Nutrition Info</a:t>
            </a: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03C7A7BB-A511-4CFC-8136-A6249466ED04}"/>
              </a:ext>
            </a:extLst>
          </p:cNvPr>
          <p:cNvSpPr/>
          <p:nvPr/>
        </p:nvSpPr>
        <p:spPr>
          <a:xfrm>
            <a:off x="8162398" y="3321734"/>
            <a:ext cx="822960" cy="502920"/>
          </a:xfrm>
          <a:prstGeom prst="rightArrow">
            <a:avLst/>
          </a:prstGeom>
          <a:solidFill>
            <a:srgbClr val="52CD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2B99CF-3052-46BF-ACAB-D7B474CB65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939" y="1938337"/>
            <a:ext cx="2016497" cy="39871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BE762A9-3D65-4332-8D7F-AE48D10231B2}"/>
              </a:ext>
            </a:extLst>
          </p:cNvPr>
          <p:cNvGrpSpPr/>
          <p:nvPr/>
        </p:nvGrpSpPr>
        <p:grpSpPr>
          <a:xfrm>
            <a:off x="6560919" y="4548462"/>
            <a:ext cx="992286" cy="992286"/>
            <a:chOff x="7358021" y="2847174"/>
            <a:chExt cx="992286" cy="992286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9A3B10E-8C17-4991-8B34-E3E53E63A7F1}"/>
                </a:ext>
              </a:extLst>
            </p:cNvPr>
            <p:cNvSpPr/>
            <p:nvPr/>
          </p:nvSpPr>
          <p:spPr>
            <a:xfrm>
              <a:off x="7358021" y="2847174"/>
              <a:ext cx="992286" cy="99228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2D050"/>
                </a:solidFill>
              </a:endParaRPr>
            </a:p>
          </p:txBody>
        </p:sp>
        <p:pic>
          <p:nvPicPr>
            <p:cNvPr id="57" name="Graphic 56" descr="Fruit bowl">
              <a:extLst>
                <a:ext uri="{FF2B5EF4-FFF2-40B4-BE49-F238E27FC236}">
                  <a16:creationId xmlns:a16="http://schemas.microsoft.com/office/drawing/2014/main" id="{E7F8BD2E-2F6A-4CA6-90DE-382366569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31105" y="2900045"/>
              <a:ext cx="888787" cy="8887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82813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ACF294E-8D3C-402F-BBB4-6D9F20EDB691}"/>
              </a:ext>
            </a:extLst>
          </p:cNvPr>
          <p:cNvSpPr/>
          <p:nvPr/>
        </p:nvSpPr>
        <p:spPr>
          <a:xfrm>
            <a:off x="1118626" y="2219424"/>
            <a:ext cx="992286" cy="99228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737432-BA54-49FA-AF57-47C3A4EE418C}"/>
              </a:ext>
            </a:extLst>
          </p:cNvPr>
          <p:cNvGrpSpPr/>
          <p:nvPr/>
        </p:nvGrpSpPr>
        <p:grpSpPr>
          <a:xfrm>
            <a:off x="256654" y="3309418"/>
            <a:ext cx="2758898" cy="951280"/>
            <a:chOff x="2004705" y="3935896"/>
            <a:chExt cx="2818693" cy="9718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87BBE02-4962-4C8B-BB46-892917DFF36F}"/>
                </a:ext>
              </a:extLst>
            </p:cNvPr>
            <p:cNvSpPr txBox="1"/>
            <p:nvPr/>
          </p:nvSpPr>
          <p:spPr>
            <a:xfrm>
              <a:off x="2004705" y="4373233"/>
              <a:ext cx="2818693" cy="534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Customer can order from the app without lining up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6FF019-AD7A-4D9E-8E64-A9EC6314601F}"/>
                </a:ext>
              </a:extLst>
            </p:cNvPr>
            <p:cNvSpPr txBox="1"/>
            <p:nvPr/>
          </p:nvSpPr>
          <p:spPr>
            <a:xfrm>
              <a:off x="2024058" y="3935896"/>
              <a:ext cx="2689700" cy="471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4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Online Ordering</a:t>
              </a:r>
            </a:p>
          </p:txBody>
        </p:sp>
      </p:grpSp>
      <p:pic>
        <p:nvPicPr>
          <p:cNvPr id="6" name="Graphic 5" descr="Shopping cart">
            <a:extLst>
              <a:ext uri="{FF2B5EF4-FFF2-40B4-BE49-F238E27FC236}">
                <a16:creationId xmlns:a16="http://schemas.microsoft.com/office/drawing/2014/main" id="{7D554282-02C6-4E85-8FE1-5A5ED94CE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0235" y="2343371"/>
            <a:ext cx="779267" cy="77926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5486915-F33B-4B63-85B0-38CCBA34CD8E}"/>
              </a:ext>
            </a:extLst>
          </p:cNvPr>
          <p:cNvGrpSpPr/>
          <p:nvPr/>
        </p:nvGrpSpPr>
        <p:grpSpPr>
          <a:xfrm>
            <a:off x="5061560" y="878988"/>
            <a:ext cx="1434489" cy="190500"/>
            <a:chOff x="4679586" y="878988"/>
            <a:chExt cx="1434489" cy="1905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A00768A-8CFD-4084-87F6-9995A0F6AF8A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B603EA5-9D35-4A5F-99EA-3D105D4A6855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2E0C713-63CD-477E-88A8-0AA102DC975B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7D4B902-ABA4-4041-A756-5450751C1E07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5BB9896-E713-4C78-A61D-C7F098246346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E15E86-AAD2-48D0-8295-B96477747E8F}"/>
              </a:ext>
            </a:extLst>
          </p:cNvPr>
          <p:cNvSpPr txBox="1"/>
          <p:nvPr/>
        </p:nvSpPr>
        <p:spPr>
          <a:xfrm>
            <a:off x="2456542" y="17110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P R O T O T Y P E</a:t>
            </a:r>
          </a:p>
        </p:txBody>
      </p:sp>
      <p:pic>
        <p:nvPicPr>
          <p:cNvPr id="16" name="Picture 15" descr="A close up of a map&#10;&#10;Description automatically generated">
            <a:extLst>
              <a:ext uri="{FF2B5EF4-FFF2-40B4-BE49-F238E27FC236}">
                <a16:creationId xmlns:a16="http://schemas.microsoft.com/office/drawing/2014/main" id="{63DA2B4A-BF73-48C9-8034-4EE4E30CF7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049" y="1677969"/>
            <a:ext cx="2083180" cy="41190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7ABEE8B-142D-43EB-B86D-AC297872A2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879" y="1677965"/>
            <a:ext cx="2083179" cy="41190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ED242F9-F7B7-48A6-862E-2D0471E99E8A}"/>
              </a:ext>
            </a:extLst>
          </p:cNvPr>
          <p:cNvCxnSpPr>
            <a:cxnSpLocks/>
          </p:cNvCxnSpPr>
          <p:nvPr/>
        </p:nvCxnSpPr>
        <p:spPr>
          <a:xfrm>
            <a:off x="6095940" y="1577649"/>
            <a:ext cx="0" cy="5366098"/>
          </a:xfrm>
          <a:prstGeom prst="line">
            <a:avLst/>
          </a:prstGeom>
          <a:ln w="22225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73409D2-1417-4949-BE94-B0ACDE29B811}"/>
              </a:ext>
            </a:extLst>
          </p:cNvPr>
          <p:cNvSpPr txBox="1"/>
          <p:nvPr/>
        </p:nvSpPr>
        <p:spPr>
          <a:xfrm>
            <a:off x="3247763" y="2247588"/>
            <a:ext cx="314096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Multiple Way of Accessing menu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035885"/>
      </p:ext>
    </p:extLst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ACF294E-8D3C-402F-BBB4-6D9F20EDB691}"/>
              </a:ext>
            </a:extLst>
          </p:cNvPr>
          <p:cNvSpPr/>
          <p:nvPr/>
        </p:nvSpPr>
        <p:spPr>
          <a:xfrm>
            <a:off x="1118626" y="2219424"/>
            <a:ext cx="992286" cy="99228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737432-BA54-49FA-AF57-47C3A4EE418C}"/>
              </a:ext>
            </a:extLst>
          </p:cNvPr>
          <p:cNvGrpSpPr/>
          <p:nvPr/>
        </p:nvGrpSpPr>
        <p:grpSpPr>
          <a:xfrm>
            <a:off x="256654" y="3309418"/>
            <a:ext cx="2758898" cy="951280"/>
            <a:chOff x="2004705" y="3935896"/>
            <a:chExt cx="2818693" cy="9718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87BBE02-4962-4C8B-BB46-892917DFF36F}"/>
                </a:ext>
              </a:extLst>
            </p:cNvPr>
            <p:cNvSpPr txBox="1"/>
            <p:nvPr/>
          </p:nvSpPr>
          <p:spPr>
            <a:xfrm>
              <a:off x="2004705" y="4373233"/>
              <a:ext cx="2818693" cy="534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Customer can order from the app without lining up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6FF019-AD7A-4D9E-8E64-A9EC6314601F}"/>
                </a:ext>
              </a:extLst>
            </p:cNvPr>
            <p:cNvSpPr txBox="1"/>
            <p:nvPr/>
          </p:nvSpPr>
          <p:spPr>
            <a:xfrm>
              <a:off x="2024058" y="3935896"/>
              <a:ext cx="2689700" cy="471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4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Online Ordering</a:t>
              </a:r>
            </a:p>
          </p:txBody>
        </p:sp>
      </p:grpSp>
      <p:pic>
        <p:nvPicPr>
          <p:cNvPr id="6" name="Graphic 5" descr="Shopping cart">
            <a:extLst>
              <a:ext uri="{FF2B5EF4-FFF2-40B4-BE49-F238E27FC236}">
                <a16:creationId xmlns:a16="http://schemas.microsoft.com/office/drawing/2014/main" id="{7D554282-02C6-4E85-8FE1-5A5ED94CE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0235" y="2343371"/>
            <a:ext cx="779267" cy="77926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5486915-F33B-4B63-85B0-38CCBA34CD8E}"/>
              </a:ext>
            </a:extLst>
          </p:cNvPr>
          <p:cNvGrpSpPr/>
          <p:nvPr/>
        </p:nvGrpSpPr>
        <p:grpSpPr>
          <a:xfrm>
            <a:off x="5061560" y="878988"/>
            <a:ext cx="1434489" cy="190500"/>
            <a:chOff x="4679586" y="878988"/>
            <a:chExt cx="1434489" cy="1905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A00768A-8CFD-4084-87F6-9995A0F6AF8A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B603EA5-9D35-4A5F-99EA-3D105D4A6855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2E0C713-63CD-477E-88A8-0AA102DC975B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7D4B902-ABA4-4041-A756-5450751C1E07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5BB9896-E713-4C78-A61D-C7F098246346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E15E86-AAD2-48D0-8295-B96477747E8F}"/>
              </a:ext>
            </a:extLst>
          </p:cNvPr>
          <p:cNvSpPr txBox="1"/>
          <p:nvPr/>
        </p:nvSpPr>
        <p:spPr>
          <a:xfrm>
            <a:off x="2456542" y="17110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P R O T O T Y P 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595D00-F794-4852-BBD6-BF0F01703554}"/>
              </a:ext>
            </a:extLst>
          </p:cNvPr>
          <p:cNvSpPr txBox="1"/>
          <p:nvPr/>
        </p:nvSpPr>
        <p:spPr>
          <a:xfrm>
            <a:off x="3247764" y="2247588"/>
            <a:ext cx="219660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Multiple Way of Accessing menu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Sort by price or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   calories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DEEE51-7576-4FB9-B3DE-9950A7BD3E7E}"/>
              </a:ext>
            </a:extLst>
          </p:cNvPr>
          <p:cNvSpPr txBox="1"/>
          <p:nvPr/>
        </p:nvSpPr>
        <p:spPr>
          <a:xfrm>
            <a:off x="3247763" y="2247588"/>
            <a:ext cx="314096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Multiple Way of Accessing menu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Sort by price or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   calories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5922475-500C-4345-BF7C-DAAA959BEA88}"/>
              </a:ext>
            </a:extLst>
          </p:cNvPr>
          <p:cNvCxnSpPr>
            <a:cxnSpLocks/>
          </p:cNvCxnSpPr>
          <p:nvPr/>
        </p:nvCxnSpPr>
        <p:spPr>
          <a:xfrm>
            <a:off x="6095940" y="1577649"/>
            <a:ext cx="0" cy="5366098"/>
          </a:xfrm>
          <a:prstGeom prst="line">
            <a:avLst/>
          </a:prstGeom>
          <a:ln w="22225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EE47C1-2D2F-40D8-ACFB-F59FB42D7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464" y="1577649"/>
            <a:ext cx="2129256" cy="42101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66812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0379">
            <a:hlinkClick r:id="" action="ppaction://media"/>
            <a:extLst>
              <a:ext uri="{FF2B5EF4-FFF2-40B4-BE49-F238E27FC236}">
                <a16:creationId xmlns:a16="http://schemas.microsoft.com/office/drawing/2014/main" id="{A4E4B830-B578-42B8-95F8-8EF5ECB407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9456" y="6211504"/>
            <a:ext cx="487363" cy="487363"/>
          </a:xfrm>
          <a:prstGeom prst="rect">
            <a:avLst/>
          </a:prstGeom>
        </p:spPr>
      </p:pic>
      <p:pic>
        <p:nvPicPr>
          <p:cNvPr id="10" name="Graphic 9" descr="Burger and drink">
            <a:extLst>
              <a:ext uri="{FF2B5EF4-FFF2-40B4-BE49-F238E27FC236}">
                <a16:creationId xmlns:a16="http://schemas.microsoft.com/office/drawing/2014/main" id="{40BA4238-D59A-4C05-85C0-39CF5FEF7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35186" y="283569"/>
            <a:ext cx="1038828" cy="1038828"/>
          </a:xfrm>
          <a:prstGeom prst="rect">
            <a:avLst/>
          </a:prstGeom>
        </p:spPr>
      </p:pic>
      <p:pic>
        <p:nvPicPr>
          <p:cNvPr id="12" name="Graphic 11" descr="Hot dog">
            <a:extLst>
              <a:ext uri="{FF2B5EF4-FFF2-40B4-BE49-F238E27FC236}">
                <a16:creationId xmlns:a16="http://schemas.microsoft.com/office/drawing/2014/main" id="{71D10F25-D81C-4BA0-AEDD-1ED3FF2A6E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23223" y="1082190"/>
            <a:ext cx="914400" cy="914400"/>
          </a:xfrm>
          <a:prstGeom prst="rect">
            <a:avLst/>
          </a:prstGeom>
        </p:spPr>
      </p:pic>
      <p:pic>
        <p:nvPicPr>
          <p:cNvPr id="14" name="Graphic 13" descr="Chicken leg">
            <a:extLst>
              <a:ext uri="{FF2B5EF4-FFF2-40B4-BE49-F238E27FC236}">
                <a16:creationId xmlns:a16="http://schemas.microsoft.com/office/drawing/2014/main" id="{9FE1901D-4731-418E-8E65-40EA195630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65433" y="283569"/>
            <a:ext cx="914400" cy="914400"/>
          </a:xfrm>
          <a:prstGeom prst="rect">
            <a:avLst/>
          </a:prstGeom>
        </p:spPr>
      </p:pic>
      <p:pic>
        <p:nvPicPr>
          <p:cNvPr id="16" name="Graphic 15" descr="Taco">
            <a:extLst>
              <a:ext uri="{FF2B5EF4-FFF2-40B4-BE49-F238E27FC236}">
                <a16:creationId xmlns:a16="http://schemas.microsoft.com/office/drawing/2014/main" id="{BC887E24-C367-4EA8-BC67-635A2F1B4B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97723" y="1041700"/>
            <a:ext cx="914400" cy="914400"/>
          </a:xfrm>
          <a:prstGeom prst="rect">
            <a:avLst/>
          </a:prstGeom>
        </p:spPr>
      </p:pic>
      <p:pic>
        <p:nvPicPr>
          <p:cNvPr id="13" name="Graphic 12" descr="Run">
            <a:extLst>
              <a:ext uri="{FF2B5EF4-FFF2-40B4-BE49-F238E27FC236}">
                <a16:creationId xmlns:a16="http://schemas.microsoft.com/office/drawing/2014/main" id="{64AD28B1-9DB5-4D36-B6E4-61B3C859729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847702" y="3131640"/>
            <a:ext cx="1747447" cy="1747447"/>
          </a:xfrm>
          <a:prstGeom prst="rect">
            <a:avLst/>
          </a:prstGeom>
        </p:spPr>
      </p:pic>
      <p:pic>
        <p:nvPicPr>
          <p:cNvPr id="15" name="Graphic 14" descr="Kiosk">
            <a:extLst>
              <a:ext uri="{FF2B5EF4-FFF2-40B4-BE49-F238E27FC236}">
                <a16:creationId xmlns:a16="http://schemas.microsoft.com/office/drawing/2014/main" id="{51324C01-E67E-4A0A-A50C-FBDA8873DC3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097882" y="3166867"/>
            <a:ext cx="1712220" cy="171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524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5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ACF294E-8D3C-402F-BBB4-6D9F20EDB691}"/>
              </a:ext>
            </a:extLst>
          </p:cNvPr>
          <p:cNvSpPr/>
          <p:nvPr/>
        </p:nvSpPr>
        <p:spPr>
          <a:xfrm>
            <a:off x="1118626" y="2219424"/>
            <a:ext cx="992286" cy="99228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737432-BA54-49FA-AF57-47C3A4EE418C}"/>
              </a:ext>
            </a:extLst>
          </p:cNvPr>
          <p:cNvGrpSpPr/>
          <p:nvPr/>
        </p:nvGrpSpPr>
        <p:grpSpPr>
          <a:xfrm>
            <a:off x="256654" y="3309418"/>
            <a:ext cx="2758898" cy="951280"/>
            <a:chOff x="2004705" y="3935896"/>
            <a:chExt cx="2818693" cy="9718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87BBE02-4962-4C8B-BB46-892917DFF36F}"/>
                </a:ext>
              </a:extLst>
            </p:cNvPr>
            <p:cNvSpPr txBox="1"/>
            <p:nvPr/>
          </p:nvSpPr>
          <p:spPr>
            <a:xfrm>
              <a:off x="2004705" y="4373233"/>
              <a:ext cx="2818693" cy="534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Customer can order from the app without lining up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6FF019-AD7A-4D9E-8E64-A9EC6314601F}"/>
                </a:ext>
              </a:extLst>
            </p:cNvPr>
            <p:cNvSpPr txBox="1"/>
            <p:nvPr/>
          </p:nvSpPr>
          <p:spPr>
            <a:xfrm>
              <a:off x="2024058" y="3935896"/>
              <a:ext cx="2689700" cy="471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4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Online Ordering</a:t>
              </a:r>
            </a:p>
          </p:txBody>
        </p:sp>
      </p:grpSp>
      <p:pic>
        <p:nvPicPr>
          <p:cNvPr id="6" name="Graphic 5" descr="Shopping cart">
            <a:extLst>
              <a:ext uri="{FF2B5EF4-FFF2-40B4-BE49-F238E27FC236}">
                <a16:creationId xmlns:a16="http://schemas.microsoft.com/office/drawing/2014/main" id="{7D554282-02C6-4E85-8FE1-5A5ED94CE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0235" y="2343371"/>
            <a:ext cx="779267" cy="77926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5486915-F33B-4B63-85B0-38CCBA34CD8E}"/>
              </a:ext>
            </a:extLst>
          </p:cNvPr>
          <p:cNvGrpSpPr/>
          <p:nvPr/>
        </p:nvGrpSpPr>
        <p:grpSpPr>
          <a:xfrm>
            <a:off x="5378754" y="903448"/>
            <a:ext cx="1434489" cy="190500"/>
            <a:chOff x="4679586" y="878988"/>
            <a:chExt cx="1434489" cy="1905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A00768A-8CFD-4084-87F6-9995A0F6AF8A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B603EA5-9D35-4A5F-99EA-3D105D4A6855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2E0C713-63CD-477E-88A8-0AA102DC975B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7D4B902-ABA4-4041-A756-5450751C1E07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5BB9896-E713-4C78-A61D-C7F098246346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E15E86-AAD2-48D0-8295-B96477747E8F}"/>
              </a:ext>
            </a:extLst>
          </p:cNvPr>
          <p:cNvSpPr txBox="1"/>
          <p:nvPr/>
        </p:nvSpPr>
        <p:spPr>
          <a:xfrm>
            <a:off x="2456542" y="17110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P R O T O T Y P 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99048E8-8B9B-4B34-84FE-93E4F5240D3C}"/>
              </a:ext>
            </a:extLst>
          </p:cNvPr>
          <p:cNvCxnSpPr>
            <a:cxnSpLocks/>
          </p:cNvCxnSpPr>
          <p:nvPr/>
        </p:nvCxnSpPr>
        <p:spPr>
          <a:xfrm>
            <a:off x="6095940" y="1577649"/>
            <a:ext cx="0" cy="5366098"/>
          </a:xfrm>
          <a:prstGeom prst="line">
            <a:avLst/>
          </a:prstGeom>
          <a:ln w="22225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6595D00-F794-4852-BBD6-BF0F01703554}"/>
              </a:ext>
            </a:extLst>
          </p:cNvPr>
          <p:cNvSpPr txBox="1"/>
          <p:nvPr/>
        </p:nvSpPr>
        <p:spPr>
          <a:xfrm>
            <a:off x="2976712" y="2247588"/>
            <a:ext cx="31409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Easy to add and view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6309FD-9193-473B-93E1-948DE7548A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683" y="1577649"/>
            <a:ext cx="2252938" cy="45326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2488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ACF294E-8D3C-402F-BBB4-6D9F20EDB691}"/>
              </a:ext>
            </a:extLst>
          </p:cNvPr>
          <p:cNvSpPr/>
          <p:nvPr/>
        </p:nvSpPr>
        <p:spPr>
          <a:xfrm>
            <a:off x="1118626" y="2219424"/>
            <a:ext cx="992286" cy="99228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737432-BA54-49FA-AF57-47C3A4EE418C}"/>
              </a:ext>
            </a:extLst>
          </p:cNvPr>
          <p:cNvGrpSpPr/>
          <p:nvPr/>
        </p:nvGrpSpPr>
        <p:grpSpPr>
          <a:xfrm>
            <a:off x="256654" y="3309418"/>
            <a:ext cx="2758898" cy="951280"/>
            <a:chOff x="2004705" y="3935896"/>
            <a:chExt cx="2818693" cy="9718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87BBE02-4962-4C8B-BB46-892917DFF36F}"/>
                </a:ext>
              </a:extLst>
            </p:cNvPr>
            <p:cNvSpPr txBox="1"/>
            <p:nvPr/>
          </p:nvSpPr>
          <p:spPr>
            <a:xfrm>
              <a:off x="2004705" y="4373233"/>
              <a:ext cx="2818693" cy="534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Customer can order from the app without lining up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6FF019-AD7A-4D9E-8E64-A9EC6314601F}"/>
                </a:ext>
              </a:extLst>
            </p:cNvPr>
            <p:cNvSpPr txBox="1"/>
            <p:nvPr/>
          </p:nvSpPr>
          <p:spPr>
            <a:xfrm>
              <a:off x="2024058" y="3935896"/>
              <a:ext cx="2689700" cy="471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4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Online Ordering</a:t>
              </a:r>
            </a:p>
          </p:txBody>
        </p:sp>
      </p:grpSp>
      <p:pic>
        <p:nvPicPr>
          <p:cNvPr id="6" name="Graphic 5" descr="Shopping cart">
            <a:extLst>
              <a:ext uri="{FF2B5EF4-FFF2-40B4-BE49-F238E27FC236}">
                <a16:creationId xmlns:a16="http://schemas.microsoft.com/office/drawing/2014/main" id="{7D554282-02C6-4E85-8FE1-5A5ED94CE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0235" y="2343371"/>
            <a:ext cx="779267" cy="77926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5486915-F33B-4B63-85B0-38CCBA34CD8E}"/>
              </a:ext>
            </a:extLst>
          </p:cNvPr>
          <p:cNvGrpSpPr/>
          <p:nvPr/>
        </p:nvGrpSpPr>
        <p:grpSpPr>
          <a:xfrm>
            <a:off x="5378754" y="903448"/>
            <a:ext cx="1434489" cy="190500"/>
            <a:chOff x="4679586" y="878988"/>
            <a:chExt cx="1434489" cy="1905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A00768A-8CFD-4084-87F6-9995A0F6AF8A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B603EA5-9D35-4A5F-99EA-3D105D4A6855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2E0C713-63CD-477E-88A8-0AA102DC975B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7D4B902-ABA4-4041-A756-5450751C1E07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5BB9896-E713-4C78-A61D-C7F098246346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E15E86-AAD2-48D0-8295-B96477747E8F}"/>
              </a:ext>
            </a:extLst>
          </p:cNvPr>
          <p:cNvSpPr txBox="1"/>
          <p:nvPr/>
        </p:nvSpPr>
        <p:spPr>
          <a:xfrm>
            <a:off x="2456542" y="17110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P R O T O T Y P 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99048E8-8B9B-4B34-84FE-93E4F5240D3C}"/>
              </a:ext>
            </a:extLst>
          </p:cNvPr>
          <p:cNvCxnSpPr>
            <a:cxnSpLocks/>
          </p:cNvCxnSpPr>
          <p:nvPr/>
        </p:nvCxnSpPr>
        <p:spPr>
          <a:xfrm>
            <a:off x="6095940" y="1577649"/>
            <a:ext cx="0" cy="5366098"/>
          </a:xfrm>
          <a:prstGeom prst="line">
            <a:avLst/>
          </a:prstGeom>
          <a:ln w="22225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6595D00-F794-4852-BBD6-BF0F01703554}"/>
              </a:ext>
            </a:extLst>
          </p:cNvPr>
          <p:cNvSpPr txBox="1"/>
          <p:nvPr/>
        </p:nvSpPr>
        <p:spPr>
          <a:xfrm>
            <a:off x="2976712" y="2247588"/>
            <a:ext cx="314096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Easy to add and view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Clear cart by one touch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28" name="Picture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F82CB1-BBE5-431B-B9E8-ABEA46813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993" y="1577649"/>
            <a:ext cx="2291784" cy="45326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6309FD-9193-473B-93E1-948DE7548A4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901" y="1577649"/>
            <a:ext cx="2252938" cy="45326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24983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ACF294E-8D3C-402F-BBB4-6D9F20EDB691}"/>
              </a:ext>
            </a:extLst>
          </p:cNvPr>
          <p:cNvSpPr/>
          <p:nvPr/>
        </p:nvSpPr>
        <p:spPr>
          <a:xfrm>
            <a:off x="1118626" y="2219424"/>
            <a:ext cx="992286" cy="99228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737432-BA54-49FA-AF57-47C3A4EE418C}"/>
              </a:ext>
            </a:extLst>
          </p:cNvPr>
          <p:cNvGrpSpPr/>
          <p:nvPr/>
        </p:nvGrpSpPr>
        <p:grpSpPr>
          <a:xfrm>
            <a:off x="256654" y="3309418"/>
            <a:ext cx="2758898" cy="951280"/>
            <a:chOff x="2004705" y="3935896"/>
            <a:chExt cx="2818693" cy="9718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87BBE02-4962-4C8B-BB46-892917DFF36F}"/>
                </a:ext>
              </a:extLst>
            </p:cNvPr>
            <p:cNvSpPr txBox="1"/>
            <p:nvPr/>
          </p:nvSpPr>
          <p:spPr>
            <a:xfrm>
              <a:off x="2004705" y="4373233"/>
              <a:ext cx="2818693" cy="534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Customer can order from the app without lining up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6FF019-AD7A-4D9E-8E64-A9EC6314601F}"/>
                </a:ext>
              </a:extLst>
            </p:cNvPr>
            <p:cNvSpPr txBox="1"/>
            <p:nvPr/>
          </p:nvSpPr>
          <p:spPr>
            <a:xfrm>
              <a:off x="2024058" y="3935896"/>
              <a:ext cx="2689700" cy="471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Online Ordering</a:t>
              </a:r>
            </a:p>
          </p:txBody>
        </p:sp>
      </p:grpSp>
      <p:pic>
        <p:nvPicPr>
          <p:cNvPr id="6" name="Graphic 5" descr="Shopping cart">
            <a:extLst>
              <a:ext uri="{FF2B5EF4-FFF2-40B4-BE49-F238E27FC236}">
                <a16:creationId xmlns:a16="http://schemas.microsoft.com/office/drawing/2014/main" id="{7D554282-02C6-4E85-8FE1-5A5ED94CE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0235" y="2343371"/>
            <a:ext cx="779267" cy="77926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5486915-F33B-4B63-85B0-38CCBA34CD8E}"/>
              </a:ext>
            </a:extLst>
          </p:cNvPr>
          <p:cNvGrpSpPr/>
          <p:nvPr/>
        </p:nvGrpSpPr>
        <p:grpSpPr>
          <a:xfrm>
            <a:off x="5378754" y="903448"/>
            <a:ext cx="1434489" cy="190500"/>
            <a:chOff x="4679586" y="878988"/>
            <a:chExt cx="1434489" cy="1905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A00768A-8CFD-4084-87F6-9995A0F6AF8A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B603EA5-9D35-4A5F-99EA-3D105D4A6855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2E0C713-63CD-477E-88A8-0AA102DC975B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7D4B902-ABA4-4041-A756-5450751C1E07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5BB9896-E713-4C78-A61D-C7F098246346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E15E86-AAD2-48D0-8295-B96477747E8F}"/>
              </a:ext>
            </a:extLst>
          </p:cNvPr>
          <p:cNvSpPr txBox="1"/>
          <p:nvPr/>
        </p:nvSpPr>
        <p:spPr>
          <a:xfrm>
            <a:off x="2456542" y="17110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 R O T O T Y P 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99048E8-8B9B-4B34-84FE-93E4F5240D3C}"/>
              </a:ext>
            </a:extLst>
          </p:cNvPr>
          <p:cNvCxnSpPr>
            <a:cxnSpLocks/>
          </p:cNvCxnSpPr>
          <p:nvPr/>
        </p:nvCxnSpPr>
        <p:spPr>
          <a:xfrm>
            <a:off x="6095940" y="1577649"/>
            <a:ext cx="0" cy="5366098"/>
          </a:xfrm>
          <a:prstGeom prst="line">
            <a:avLst/>
          </a:prstGeom>
          <a:ln w="22225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6595D00-F794-4852-BBD6-BF0F01703554}"/>
              </a:ext>
            </a:extLst>
          </p:cNvPr>
          <p:cNvSpPr txBox="1"/>
          <p:nvPr/>
        </p:nvSpPr>
        <p:spPr>
          <a:xfrm>
            <a:off x="2761183" y="2219424"/>
            <a:ext cx="333475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Detail info of food trucks are available on Cart based on heuristic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 pitchFamily="34" charset="0"/>
              </a:rPr>
              <a:t>“</a:t>
            </a:r>
            <a:r>
              <a:rPr lang="en-CA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 pitchFamily="34" charset="0"/>
              </a:rPr>
              <a:t>Match between system and the real world”</a:t>
            </a:r>
            <a:endParaRPr kumimoji="0" lang="en-US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 pitchFamily="34" charset="0"/>
              </a:rPr>
              <a:t>Access to map </a:t>
            </a:r>
            <a:r>
              <a:rPr lang="en-CA" b="1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 </a:t>
            </a:r>
          </a:p>
          <a:p>
            <a:pPr>
              <a:lnSpc>
                <a:spcPct val="200000"/>
              </a:lnSpc>
            </a:pPr>
            <a:r>
              <a:rPr lang="en-CA" b="1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    Check food truck location</a:t>
            </a:r>
            <a:endParaRPr lang="en-US" b="1" dirty="0">
              <a:solidFill>
                <a:prstClr val="black">
                  <a:lumMod val="75000"/>
                  <a:lumOff val="25000"/>
                </a:prstClr>
              </a:solidFill>
              <a:latin typeface="Trebuchet MS" panose="020B0603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E0FBAD-9F1D-49E6-91A8-93FF226C90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377" y="1386415"/>
            <a:ext cx="2364684" cy="47693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46145A4-92A7-49AB-81C5-9C9E55D03EE9}"/>
              </a:ext>
            </a:extLst>
          </p:cNvPr>
          <p:cNvCxnSpPr>
            <a:cxnSpLocks/>
          </p:cNvCxnSpPr>
          <p:nvPr/>
        </p:nvCxnSpPr>
        <p:spPr>
          <a:xfrm flipV="1">
            <a:off x="5880404" y="2247588"/>
            <a:ext cx="742339" cy="1292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6FC3E8-D8E6-4014-9FD0-C7A2E1DFCB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264" y="1386415"/>
            <a:ext cx="2411461" cy="47693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4474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ACF294E-8D3C-402F-BBB4-6D9F20EDB691}"/>
              </a:ext>
            </a:extLst>
          </p:cNvPr>
          <p:cNvSpPr/>
          <p:nvPr/>
        </p:nvSpPr>
        <p:spPr>
          <a:xfrm>
            <a:off x="1118626" y="2219424"/>
            <a:ext cx="992286" cy="99228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737432-BA54-49FA-AF57-47C3A4EE418C}"/>
              </a:ext>
            </a:extLst>
          </p:cNvPr>
          <p:cNvGrpSpPr/>
          <p:nvPr/>
        </p:nvGrpSpPr>
        <p:grpSpPr>
          <a:xfrm>
            <a:off x="256654" y="3309418"/>
            <a:ext cx="2758898" cy="951280"/>
            <a:chOff x="2004705" y="3935896"/>
            <a:chExt cx="2818693" cy="9718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87BBE02-4962-4C8B-BB46-892917DFF36F}"/>
                </a:ext>
              </a:extLst>
            </p:cNvPr>
            <p:cNvSpPr txBox="1"/>
            <p:nvPr/>
          </p:nvSpPr>
          <p:spPr>
            <a:xfrm>
              <a:off x="2004705" y="4373233"/>
              <a:ext cx="2818693" cy="534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Customer can order from the app without lining up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6FF019-AD7A-4D9E-8E64-A9EC6314601F}"/>
                </a:ext>
              </a:extLst>
            </p:cNvPr>
            <p:cNvSpPr txBox="1"/>
            <p:nvPr/>
          </p:nvSpPr>
          <p:spPr>
            <a:xfrm>
              <a:off x="2024058" y="3935896"/>
              <a:ext cx="2689700" cy="471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Online Ordering</a:t>
              </a:r>
            </a:p>
          </p:txBody>
        </p:sp>
      </p:grpSp>
      <p:pic>
        <p:nvPicPr>
          <p:cNvPr id="6" name="Graphic 5" descr="Shopping cart">
            <a:extLst>
              <a:ext uri="{FF2B5EF4-FFF2-40B4-BE49-F238E27FC236}">
                <a16:creationId xmlns:a16="http://schemas.microsoft.com/office/drawing/2014/main" id="{7D554282-02C6-4E85-8FE1-5A5ED94CE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0235" y="2343371"/>
            <a:ext cx="779267" cy="77926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5486915-F33B-4B63-85B0-38CCBA34CD8E}"/>
              </a:ext>
            </a:extLst>
          </p:cNvPr>
          <p:cNvGrpSpPr/>
          <p:nvPr/>
        </p:nvGrpSpPr>
        <p:grpSpPr>
          <a:xfrm>
            <a:off x="5378754" y="903448"/>
            <a:ext cx="1434489" cy="190500"/>
            <a:chOff x="4679586" y="878988"/>
            <a:chExt cx="1434489" cy="1905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A00768A-8CFD-4084-87F6-9995A0F6AF8A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B603EA5-9D35-4A5F-99EA-3D105D4A6855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2E0C713-63CD-477E-88A8-0AA102DC975B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7D4B902-ABA4-4041-A756-5450751C1E07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5BB9896-E713-4C78-A61D-C7F098246346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E15E86-AAD2-48D0-8295-B96477747E8F}"/>
              </a:ext>
            </a:extLst>
          </p:cNvPr>
          <p:cNvSpPr txBox="1"/>
          <p:nvPr/>
        </p:nvSpPr>
        <p:spPr>
          <a:xfrm>
            <a:off x="2456542" y="17110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 R O T O T Y P 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99048E8-8B9B-4B34-84FE-93E4F5240D3C}"/>
              </a:ext>
            </a:extLst>
          </p:cNvPr>
          <p:cNvCxnSpPr>
            <a:cxnSpLocks/>
          </p:cNvCxnSpPr>
          <p:nvPr/>
        </p:nvCxnSpPr>
        <p:spPr>
          <a:xfrm>
            <a:off x="6095940" y="1577649"/>
            <a:ext cx="0" cy="5366098"/>
          </a:xfrm>
          <a:prstGeom prst="line">
            <a:avLst/>
          </a:prstGeom>
          <a:ln w="22225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6595D00-F794-4852-BBD6-BF0F01703554}"/>
              </a:ext>
            </a:extLst>
          </p:cNvPr>
          <p:cNvSpPr txBox="1"/>
          <p:nvPr/>
        </p:nvSpPr>
        <p:spPr>
          <a:xfrm>
            <a:off x="2987719" y="2733004"/>
            <a:ext cx="239102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b="1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 pitchFamily="34" charset="0"/>
              </a:rPr>
              <a:t>Place Order just by one click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8C7F8E-7C05-45CE-A10B-93C63D37C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245" y="1476089"/>
            <a:ext cx="2286797" cy="45227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96816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ACF294E-8D3C-402F-BBB4-6D9F20EDB691}"/>
              </a:ext>
            </a:extLst>
          </p:cNvPr>
          <p:cNvSpPr/>
          <p:nvPr/>
        </p:nvSpPr>
        <p:spPr>
          <a:xfrm>
            <a:off x="1118626" y="2219424"/>
            <a:ext cx="992286" cy="99228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737432-BA54-49FA-AF57-47C3A4EE418C}"/>
              </a:ext>
            </a:extLst>
          </p:cNvPr>
          <p:cNvGrpSpPr/>
          <p:nvPr/>
        </p:nvGrpSpPr>
        <p:grpSpPr>
          <a:xfrm>
            <a:off x="256654" y="3309418"/>
            <a:ext cx="2758898" cy="951280"/>
            <a:chOff x="2004705" y="3935896"/>
            <a:chExt cx="2818693" cy="9718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87BBE02-4962-4C8B-BB46-892917DFF36F}"/>
                </a:ext>
              </a:extLst>
            </p:cNvPr>
            <p:cNvSpPr txBox="1"/>
            <p:nvPr/>
          </p:nvSpPr>
          <p:spPr>
            <a:xfrm>
              <a:off x="2004705" y="4373233"/>
              <a:ext cx="2818693" cy="534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Customer can order from the app without lining up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6FF019-AD7A-4D9E-8E64-A9EC6314601F}"/>
                </a:ext>
              </a:extLst>
            </p:cNvPr>
            <p:cNvSpPr txBox="1"/>
            <p:nvPr/>
          </p:nvSpPr>
          <p:spPr>
            <a:xfrm>
              <a:off x="2024058" y="3935896"/>
              <a:ext cx="2689700" cy="471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Online Ordering</a:t>
              </a:r>
            </a:p>
          </p:txBody>
        </p:sp>
      </p:grpSp>
      <p:pic>
        <p:nvPicPr>
          <p:cNvPr id="6" name="Graphic 5" descr="Shopping cart">
            <a:extLst>
              <a:ext uri="{FF2B5EF4-FFF2-40B4-BE49-F238E27FC236}">
                <a16:creationId xmlns:a16="http://schemas.microsoft.com/office/drawing/2014/main" id="{7D554282-02C6-4E85-8FE1-5A5ED94CE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0235" y="2343371"/>
            <a:ext cx="779267" cy="77926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5486915-F33B-4B63-85B0-38CCBA34CD8E}"/>
              </a:ext>
            </a:extLst>
          </p:cNvPr>
          <p:cNvGrpSpPr/>
          <p:nvPr/>
        </p:nvGrpSpPr>
        <p:grpSpPr>
          <a:xfrm>
            <a:off x="5378754" y="903448"/>
            <a:ext cx="1434489" cy="190500"/>
            <a:chOff x="4679586" y="878988"/>
            <a:chExt cx="1434489" cy="1905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A00768A-8CFD-4084-87F6-9995A0F6AF8A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B603EA5-9D35-4A5F-99EA-3D105D4A6855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2E0C713-63CD-477E-88A8-0AA102DC975B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7D4B902-ABA4-4041-A756-5450751C1E07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5BB9896-E713-4C78-A61D-C7F098246346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E15E86-AAD2-48D0-8295-B96477747E8F}"/>
              </a:ext>
            </a:extLst>
          </p:cNvPr>
          <p:cNvSpPr txBox="1"/>
          <p:nvPr/>
        </p:nvSpPr>
        <p:spPr>
          <a:xfrm>
            <a:off x="2456542" y="17110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 R O T O T Y P 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99048E8-8B9B-4B34-84FE-93E4F5240D3C}"/>
              </a:ext>
            </a:extLst>
          </p:cNvPr>
          <p:cNvCxnSpPr>
            <a:cxnSpLocks/>
          </p:cNvCxnSpPr>
          <p:nvPr/>
        </p:nvCxnSpPr>
        <p:spPr>
          <a:xfrm>
            <a:off x="6095940" y="1577649"/>
            <a:ext cx="0" cy="5366098"/>
          </a:xfrm>
          <a:prstGeom prst="line">
            <a:avLst/>
          </a:prstGeom>
          <a:ln w="22225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6595D00-F794-4852-BBD6-BF0F01703554}"/>
              </a:ext>
            </a:extLst>
          </p:cNvPr>
          <p:cNvSpPr txBox="1"/>
          <p:nvPr/>
        </p:nvSpPr>
        <p:spPr>
          <a:xfrm>
            <a:off x="2761183" y="2702779"/>
            <a:ext cx="333475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CA" b="1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 pitchFamily="34" charset="0"/>
              </a:rPr>
              <a:t>Order history is easy to access through navigation bar</a:t>
            </a:r>
            <a:endParaRPr lang="en-US" b="1" dirty="0">
              <a:solidFill>
                <a:prstClr val="black">
                  <a:lumMod val="75000"/>
                  <a:lumOff val="25000"/>
                </a:prstClr>
              </a:solidFill>
              <a:latin typeface="Trebuchet MS" panose="020B0603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5EBDC9-722B-42A5-964C-492314DBB2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336" y="1392350"/>
            <a:ext cx="2529984" cy="50037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136821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ACF294E-8D3C-402F-BBB4-6D9F20EDB691}"/>
              </a:ext>
            </a:extLst>
          </p:cNvPr>
          <p:cNvSpPr/>
          <p:nvPr/>
        </p:nvSpPr>
        <p:spPr>
          <a:xfrm>
            <a:off x="1118626" y="2219424"/>
            <a:ext cx="992286" cy="99228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737432-BA54-49FA-AF57-47C3A4EE418C}"/>
              </a:ext>
            </a:extLst>
          </p:cNvPr>
          <p:cNvGrpSpPr/>
          <p:nvPr/>
        </p:nvGrpSpPr>
        <p:grpSpPr>
          <a:xfrm>
            <a:off x="256654" y="3309418"/>
            <a:ext cx="2758898" cy="951280"/>
            <a:chOff x="2004705" y="3935896"/>
            <a:chExt cx="2818693" cy="9718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87BBE02-4962-4C8B-BB46-892917DFF36F}"/>
                </a:ext>
              </a:extLst>
            </p:cNvPr>
            <p:cNvSpPr txBox="1"/>
            <p:nvPr/>
          </p:nvSpPr>
          <p:spPr>
            <a:xfrm>
              <a:off x="2004705" y="4373233"/>
              <a:ext cx="2818693" cy="534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Customer can order from the app without lining up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6FF019-AD7A-4D9E-8E64-A9EC6314601F}"/>
                </a:ext>
              </a:extLst>
            </p:cNvPr>
            <p:cNvSpPr txBox="1"/>
            <p:nvPr/>
          </p:nvSpPr>
          <p:spPr>
            <a:xfrm>
              <a:off x="2024058" y="3935896"/>
              <a:ext cx="2689700" cy="471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Online Ordering</a:t>
              </a:r>
            </a:p>
          </p:txBody>
        </p:sp>
      </p:grpSp>
      <p:pic>
        <p:nvPicPr>
          <p:cNvPr id="6" name="Graphic 5" descr="Shopping cart">
            <a:extLst>
              <a:ext uri="{FF2B5EF4-FFF2-40B4-BE49-F238E27FC236}">
                <a16:creationId xmlns:a16="http://schemas.microsoft.com/office/drawing/2014/main" id="{7D554282-02C6-4E85-8FE1-5A5ED94CE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0235" y="2343371"/>
            <a:ext cx="779267" cy="77926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5486915-F33B-4B63-85B0-38CCBA34CD8E}"/>
              </a:ext>
            </a:extLst>
          </p:cNvPr>
          <p:cNvGrpSpPr/>
          <p:nvPr/>
        </p:nvGrpSpPr>
        <p:grpSpPr>
          <a:xfrm>
            <a:off x="5378754" y="903448"/>
            <a:ext cx="1434489" cy="190500"/>
            <a:chOff x="4679586" y="878988"/>
            <a:chExt cx="1434489" cy="1905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A00768A-8CFD-4084-87F6-9995A0F6AF8A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B603EA5-9D35-4A5F-99EA-3D105D4A6855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2E0C713-63CD-477E-88A8-0AA102DC975B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7D4B902-ABA4-4041-A756-5450751C1E07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5BB9896-E713-4C78-A61D-C7F098246346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E15E86-AAD2-48D0-8295-B96477747E8F}"/>
              </a:ext>
            </a:extLst>
          </p:cNvPr>
          <p:cNvSpPr txBox="1"/>
          <p:nvPr/>
        </p:nvSpPr>
        <p:spPr>
          <a:xfrm>
            <a:off x="2456542" y="17110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 R O T O T Y P 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99048E8-8B9B-4B34-84FE-93E4F5240D3C}"/>
              </a:ext>
            </a:extLst>
          </p:cNvPr>
          <p:cNvCxnSpPr>
            <a:cxnSpLocks/>
          </p:cNvCxnSpPr>
          <p:nvPr/>
        </p:nvCxnSpPr>
        <p:spPr>
          <a:xfrm>
            <a:off x="6095940" y="1577649"/>
            <a:ext cx="0" cy="5366098"/>
          </a:xfrm>
          <a:prstGeom prst="line">
            <a:avLst/>
          </a:prstGeom>
          <a:ln w="22225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6595D00-F794-4852-BBD6-BF0F01703554}"/>
              </a:ext>
            </a:extLst>
          </p:cNvPr>
          <p:cNvSpPr txBox="1"/>
          <p:nvPr/>
        </p:nvSpPr>
        <p:spPr>
          <a:xfrm>
            <a:off x="2761183" y="2702779"/>
            <a:ext cx="333475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CA" b="1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 pitchFamily="34" charset="0"/>
              </a:rPr>
              <a:t>Order history is easy to access through navigation bar</a:t>
            </a:r>
            <a:endParaRPr lang="en-US" b="1" dirty="0">
              <a:solidFill>
                <a:prstClr val="black">
                  <a:lumMod val="75000"/>
                  <a:lumOff val="25000"/>
                </a:prstClr>
              </a:solidFill>
              <a:latin typeface="Trebuchet MS" panose="020B0603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5EBDC9-722B-42A5-964C-492314DBB2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336" y="1392350"/>
            <a:ext cx="2529984" cy="50037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150804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ACF294E-8D3C-402F-BBB4-6D9F20EDB691}"/>
              </a:ext>
            </a:extLst>
          </p:cNvPr>
          <p:cNvSpPr/>
          <p:nvPr/>
        </p:nvSpPr>
        <p:spPr>
          <a:xfrm>
            <a:off x="1118626" y="2219424"/>
            <a:ext cx="992286" cy="99228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737432-BA54-49FA-AF57-47C3A4EE418C}"/>
              </a:ext>
            </a:extLst>
          </p:cNvPr>
          <p:cNvGrpSpPr/>
          <p:nvPr/>
        </p:nvGrpSpPr>
        <p:grpSpPr>
          <a:xfrm>
            <a:off x="256654" y="3309419"/>
            <a:ext cx="2758898" cy="951279"/>
            <a:chOff x="2004705" y="3935897"/>
            <a:chExt cx="2818693" cy="97189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87BBE02-4962-4C8B-BB46-892917DFF36F}"/>
                </a:ext>
              </a:extLst>
            </p:cNvPr>
            <p:cNvSpPr txBox="1"/>
            <p:nvPr/>
          </p:nvSpPr>
          <p:spPr>
            <a:xfrm>
              <a:off x="2004705" y="4373233"/>
              <a:ext cx="2818693" cy="534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Customer can edit their info on account page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6FF019-AD7A-4D9E-8E64-A9EC6314601F}"/>
                </a:ext>
              </a:extLst>
            </p:cNvPr>
            <p:cNvSpPr txBox="1"/>
            <p:nvPr/>
          </p:nvSpPr>
          <p:spPr>
            <a:xfrm>
              <a:off x="2024058" y="3935897"/>
              <a:ext cx="2689700" cy="471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Account Editing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5486915-F33B-4B63-85B0-38CCBA34CD8E}"/>
              </a:ext>
            </a:extLst>
          </p:cNvPr>
          <p:cNvGrpSpPr/>
          <p:nvPr/>
        </p:nvGrpSpPr>
        <p:grpSpPr>
          <a:xfrm>
            <a:off x="5378754" y="903448"/>
            <a:ext cx="1434489" cy="190500"/>
            <a:chOff x="4679586" y="878988"/>
            <a:chExt cx="1434489" cy="1905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A00768A-8CFD-4084-87F6-9995A0F6AF8A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B603EA5-9D35-4A5F-99EA-3D105D4A6855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2E0C713-63CD-477E-88A8-0AA102DC975B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7D4B902-ABA4-4041-A756-5450751C1E07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5BB9896-E713-4C78-A61D-C7F098246346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E15E86-AAD2-48D0-8295-B96477747E8F}"/>
              </a:ext>
            </a:extLst>
          </p:cNvPr>
          <p:cNvSpPr txBox="1"/>
          <p:nvPr/>
        </p:nvSpPr>
        <p:spPr>
          <a:xfrm>
            <a:off x="2456542" y="17110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 R O T O T Y P 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99048E8-8B9B-4B34-84FE-93E4F5240D3C}"/>
              </a:ext>
            </a:extLst>
          </p:cNvPr>
          <p:cNvCxnSpPr>
            <a:cxnSpLocks/>
          </p:cNvCxnSpPr>
          <p:nvPr/>
        </p:nvCxnSpPr>
        <p:spPr>
          <a:xfrm>
            <a:off x="6763877" y="1491902"/>
            <a:ext cx="0" cy="5366098"/>
          </a:xfrm>
          <a:prstGeom prst="line">
            <a:avLst/>
          </a:prstGeom>
          <a:ln w="22225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6595D00-F794-4852-BBD6-BF0F01703554}"/>
              </a:ext>
            </a:extLst>
          </p:cNvPr>
          <p:cNvSpPr txBox="1"/>
          <p:nvPr/>
        </p:nvSpPr>
        <p:spPr>
          <a:xfrm>
            <a:off x="2934165" y="1820554"/>
            <a:ext cx="3879049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CA" b="1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 pitchFamily="34" charset="0"/>
              </a:rPr>
              <a:t>Customer can freely edit their account info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CA" b="1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 pitchFamily="34" charset="0"/>
              </a:rPr>
              <a:t>Based on heuristic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CA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 pitchFamily="34" charset="0"/>
              </a:rPr>
              <a:t>“User control &amp; Freedom”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 pitchFamily="34" charset="0"/>
              </a:rPr>
              <a:t>“</a:t>
            </a:r>
            <a:r>
              <a:rPr lang="en-CA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 pitchFamily="34" charset="0"/>
              </a:rPr>
              <a:t>Match between system</a:t>
            </a:r>
          </a:p>
          <a:p>
            <a:pPr lvl="0">
              <a:lnSpc>
                <a:spcPct val="200000"/>
              </a:lnSpc>
              <a:defRPr/>
            </a:pPr>
            <a:r>
              <a:rPr lang="en-CA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 pitchFamily="34" charset="0"/>
              </a:rPr>
              <a:t>            and the real world”</a:t>
            </a:r>
            <a:endParaRPr lang="en-US" b="1" i="1" dirty="0">
              <a:solidFill>
                <a:prstClr val="black">
                  <a:lumMod val="75000"/>
                  <a:lumOff val="25000"/>
                </a:prstClr>
              </a:solidFill>
              <a:latin typeface="Trebuchet MS" panose="020B0603020202020204" pitchFamily="34" charset="0"/>
            </a:endParaRP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endParaRPr lang="en-CA" b="1" dirty="0">
              <a:solidFill>
                <a:prstClr val="black">
                  <a:lumMod val="75000"/>
                  <a:lumOff val="25000"/>
                </a:prstClr>
              </a:solidFill>
              <a:latin typeface="Trebuchet MS" panose="020B0603020202020204" pitchFamily="34" charset="0"/>
            </a:endParaRP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endParaRPr lang="en-US" b="1" dirty="0">
              <a:solidFill>
                <a:prstClr val="black">
                  <a:lumMod val="75000"/>
                  <a:lumOff val="25000"/>
                </a:prstClr>
              </a:solidFill>
              <a:latin typeface="Trebuchet MS" panose="020B0603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pic>
        <p:nvPicPr>
          <p:cNvPr id="18" name="Graphic 17" descr="User">
            <a:extLst>
              <a:ext uri="{FF2B5EF4-FFF2-40B4-BE49-F238E27FC236}">
                <a16:creationId xmlns:a16="http://schemas.microsoft.com/office/drawing/2014/main" id="{2821E8B9-D81E-4040-B000-2FB18E5D1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7569" y="2245579"/>
            <a:ext cx="914400" cy="914400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27A3EC-D955-4F0D-A6A8-89DFB38CE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360" y="1596688"/>
            <a:ext cx="2246229" cy="44425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975114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C57E340-0D1A-4ACC-8D24-D5DA41E368F1}"/>
              </a:ext>
            </a:extLst>
          </p:cNvPr>
          <p:cNvSpPr txBox="1"/>
          <p:nvPr/>
        </p:nvSpPr>
        <p:spPr>
          <a:xfrm>
            <a:off x="3668064" y="2845126"/>
            <a:ext cx="38552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accent2"/>
                </a:solidFill>
                <a:latin typeface="Tw Cen MT" panose="020B0602020104020603" pitchFamily="34" charset="0"/>
              </a:rPr>
              <a:t>THE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7AF43A-9981-4AB6-98A8-D142DF81434C}"/>
              </a:ext>
            </a:extLst>
          </p:cNvPr>
          <p:cNvSpPr/>
          <p:nvPr/>
        </p:nvSpPr>
        <p:spPr>
          <a:xfrm>
            <a:off x="185351" y="2793695"/>
            <a:ext cx="3403598" cy="1292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347291-E14A-4C41-ADE2-84F01D888DC0}"/>
              </a:ext>
            </a:extLst>
          </p:cNvPr>
          <p:cNvSpPr txBox="1"/>
          <p:nvPr/>
        </p:nvSpPr>
        <p:spPr>
          <a:xfrm>
            <a:off x="3732952" y="3520127"/>
            <a:ext cx="47112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accent2"/>
                </a:solidFill>
                <a:latin typeface="Tw Cen MT" panose="020B0602020104020603" pitchFamily="34" charset="0"/>
              </a:rPr>
              <a:t>LINES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FBF42E-478C-47F4-8769-C5FC79FE1DE1}"/>
              </a:ext>
            </a:extLst>
          </p:cNvPr>
          <p:cNvSpPr/>
          <p:nvPr/>
        </p:nvSpPr>
        <p:spPr>
          <a:xfrm>
            <a:off x="7258898" y="3644130"/>
            <a:ext cx="4933102" cy="1292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190EE7-CF11-43A9-A5FA-A9EBF0755B25}"/>
              </a:ext>
            </a:extLst>
          </p:cNvPr>
          <p:cNvSpPr txBox="1"/>
          <p:nvPr/>
        </p:nvSpPr>
        <p:spPr>
          <a:xfrm>
            <a:off x="3702246" y="2156432"/>
            <a:ext cx="38552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accent2"/>
                </a:solidFill>
                <a:latin typeface="Tw Cen MT" panose="020B0602020104020603" pitchFamily="34" charset="0"/>
              </a:rPr>
              <a:t>SKIP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6D9D43-350F-446C-A1B2-825F4963AFFC}"/>
              </a:ext>
            </a:extLst>
          </p:cNvPr>
          <p:cNvSpPr/>
          <p:nvPr/>
        </p:nvSpPr>
        <p:spPr>
          <a:xfrm>
            <a:off x="6179820" y="2156432"/>
            <a:ext cx="6012180" cy="1292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051ABA-04D7-4D17-A46A-7024066DA1AF}"/>
              </a:ext>
            </a:extLst>
          </p:cNvPr>
          <p:cNvCxnSpPr>
            <a:cxnSpLocks/>
          </p:cNvCxnSpPr>
          <p:nvPr/>
        </p:nvCxnSpPr>
        <p:spPr>
          <a:xfrm>
            <a:off x="4361592" y="1501346"/>
            <a:ext cx="3855308" cy="0"/>
          </a:xfrm>
          <a:prstGeom prst="line">
            <a:avLst/>
          </a:prstGeom>
          <a:ln w="152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188DB2-A583-4125-A1C8-A0E1B9AE2E35}"/>
              </a:ext>
            </a:extLst>
          </p:cNvPr>
          <p:cNvCxnSpPr>
            <a:cxnSpLocks/>
          </p:cNvCxnSpPr>
          <p:nvPr/>
        </p:nvCxnSpPr>
        <p:spPr>
          <a:xfrm rot="5400000">
            <a:off x="6212617" y="3429000"/>
            <a:ext cx="3855308" cy="0"/>
          </a:xfrm>
          <a:prstGeom prst="line">
            <a:avLst/>
          </a:prstGeom>
          <a:ln w="152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48A8EE-6B05-4B73-88E5-ACADE64F49E6}"/>
              </a:ext>
            </a:extLst>
          </p:cNvPr>
          <p:cNvCxnSpPr>
            <a:cxnSpLocks/>
          </p:cNvCxnSpPr>
          <p:nvPr/>
        </p:nvCxnSpPr>
        <p:spPr>
          <a:xfrm>
            <a:off x="4361592" y="5285946"/>
            <a:ext cx="3855308" cy="0"/>
          </a:xfrm>
          <a:prstGeom prst="line">
            <a:avLst/>
          </a:prstGeom>
          <a:ln w="152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90B1C1-9717-44CD-9713-093B4CA349A1}"/>
              </a:ext>
            </a:extLst>
          </p:cNvPr>
          <p:cNvCxnSpPr>
            <a:cxnSpLocks/>
          </p:cNvCxnSpPr>
          <p:nvPr/>
        </p:nvCxnSpPr>
        <p:spPr>
          <a:xfrm>
            <a:off x="4431871" y="4715137"/>
            <a:ext cx="0" cy="641517"/>
          </a:xfrm>
          <a:prstGeom prst="line">
            <a:avLst/>
          </a:prstGeom>
          <a:ln w="152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333020-CB81-452F-9BE2-B43C85797E36}"/>
              </a:ext>
            </a:extLst>
          </p:cNvPr>
          <p:cNvCxnSpPr>
            <a:cxnSpLocks/>
          </p:cNvCxnSpPr>
          <p:nvPr/>
        </p:nvCxnSpPr>
        <p:spPr>
          <a:xfrm>
            <a:off x="4431871" y="1501346"/>
            <a:ext cx="0" cy="641517"/>
          </a:xfrm>
          <a:prstGeom prst="line">
            <a:avLst/>
          </a:prstGeom>
          <a:ln w="152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542CD2A-1223-460F-888E-B4D8CA03DCD2}"/>
              </a:ext>
            </a:extLst>
          </p:cNvPr>
          <p:cNvSpPr txBox="1"/>
          <p:nvPr/>
        </p:nvSpPr>
        <p:spPr>
          <a:xfrm>
            <a:off x="8592554" y="5771668"/>
            <a:ext cx="40517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chemeClr val="accent2"/>
                </a:solidFill>
                <a:latin typeface="Tw Cen MT" panose="020B0602020104020603" pitchFamily="34" charset="0"/>
              </a:rPr>
              <a:t>Presented by </a:t>
            </a:r>
            <a:r>
              <a:rPr lang="en-CA" sz="2400" dirty="0" err="1">
                <a:solidFill>
                  <a:schemeClr val="accent2"/>
                </a:solidFill>
                <a:latin typeface="Tw Cen MT" panose="020B0602020104020603" pitchFamily="34" charset="0"/>
              </a:rPr>
              <a:t>TeamHortons</a:t>
            </a:r>
            <a:endParaRPr lang="en-CA" sz="2400" dirty="0">
              <a:solidFill>
                <a:schemeClr val="accent2"/>
              </a:solidFill>
              <a:latin typeface="Tw Cen MT" panose="020B0602020104020603" pitchFamily="34" charset="0"/>
            </a:endParaRPr>
          </a:p>
          <a:p>
            <a:r>
              <a:rPr lang="en-CA" sz="2400" dirty="0">
                <a:solidFill>
                  <a:schemeClr val="accent2"/>
                </a:solidFill>
                <a:latin typeface="Tw Cen MT" panose="020B0602020104020603" pitchFamily="34" charset="0"/>
              </a:rPr>
              <a:t>Designed by QI ZHU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E95937-96B2-4AD6-8022-0F1F5B8B9BEE}"/>
              </a:ext>
            </a:extLst>
          </p:cNvPr>
          <p:cNvSpPr/>
          <p:nvPr/>
        </p:nvSpPr>
        <p:spPr>
          <a:xfrm>
            <a:off x="2529388" y="2967335"/>
            <a:ext cx="71332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i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yo</a:t>
            </a:r>
            <a:r>
              <a:rPr lang="en-US" sz="5400" i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u for watching </a:t>
            </a:r>
            <a:r>
              <a:rPr 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!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2" name="10379">
            <a:hlinkClick r:id="" action="ppaction://media"/>
            <a:extLst>
              <a:ext uri="{FF2B5EF4-FFF2-40B4-BE49-F238E27FC236}">
                <a16:creationId xmlns:a16="http://schemas.microsoft.com/office/drawing/2014/main" id="{34A917AE-C710-40DD-BBB6-5446667DE6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34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2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xit" presetSubtype="8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xit" presetSubtype="2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5" showWhenStopped="0">
                <p:cTn id="5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6" grpId="0"/>
      <p:bldP spid="17" grpId="0"/>
      <p:bldP spid="15" grpId="0"/>
      <p:bldP spid="14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0379">
            <a:hlinkClick r:id="" action="ppaction://media"/>
            <a:extLst>
              <a:ext uri="{FF2B5EF4-FFF2-40B4-BE49-F238E27FC236}">
                <a16:creationId xmlns:a16="http://schemas.microsoft.com/office/drawing/2014/main" id="{A4E4B830-B578-42B8-95F8-8EF5ECB407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9456" y="6211504"/>
            <a:ext cx="487363" cy="487363"/>
          </a:xfrm>
          <a:prstGeom prst="rect">
            <a:avLst/>
          </a:prstGeom>
        </p:spPr>
      </p:pic>
      <p:pic>
        <p:nvPicPr>
          <p:cNvPr id="10" name="Graphic 9" descr="Burger and drink">
            <a:extLst>
              <a:ext uri="{FF2B5EF4-FFF2-40B4-BE49-F238E27FC236}">
                <a16:creationId xmlns:a16="http://schemas.microsoft.com/office/drawing/2014/main" id="{40BA4238-D59A-4C05-85C0-39CF5FEF7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35186" y="283569"/>
            <a:ext cx="1038828" cy="1038828"/>
          </a:xfrm>
          <a:prstGeom prst="rect">
            <a:avLst/>
          </a:prstGeom>
        </p:spPr>
      </p:pic>
      <p:pic>
        <p:nvPicPr>
          <p:cNvPr id="12" name="Graphic 11" descr="Hot dog">
            <a:extLst>
              <a:ext uri="{FF2B5EF4-FFF2-40B4-BE49-F238E27FC236}">
                <a16:creationId xmlns:a16="http://schemas.microsoft.com/office/drawing/2014/main" id="{71D10F25-D81C-4BA0-AEDD-1ED3FF2A6E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23223" y="1082190"/>
            <a:ext cx="914400" cy="914400"/>
          </a:xfrm>
          <a:prstGeom prst="rect">
            <a:avLst/>
          </a:prstGeom>
        </p:spPr>
      </p:pic>
      <p:pic>
        <p:nvPicPr>
          <p:cNvPr id="14" name="Graphic 13" descr="Chicken leg">
            <a:extLst>
              <a:ext uri="{FF2B5EF4-FFF2-40B4-BE49-F238E27FC236}">
                <a16:creationId xmlns:a16="http://schemas.microsoft.com/office/drawing/2014/main" id="{9FE1901D-4731-418E-8E65-40EA195630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65433" y="283569"/>
            <a:ext cx="914400" cy="914400"/>
          </a:xfrm>
          <a:prstGeom prst="rect">
            <a:avLst/>
          </a:prstGeom>
        </p:spPr>
      </p:pic>
      <p:pic>
        <p:nvPicPr>
          <p:cNvPr id="16" name="Graphic 15" descr="Taco">
            <a:extLst>
              <a:ext uri="{FF2B5EF4-FFF2-40B4-BE49-F238E27FC236}">
                <a16:creationId xmlns:a16="http://schemas.microsoft.com/office/drawing/2014/main" id="{BC887E24-C367-4EA8-BC67-635A2F1B4B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97723" y="1041700"/>
            <a:ext cx="914400" cy="914400"/>
          </a:xfrm>
          <a:prstGeom prst="rect">
            <a:avLst/>
          </a:prstGeom>
        </p:spPr>
      </p:pic>
      <p:pic>
        <p:nvPicPr>
          <p:cNvPr id="13" name="Graphic 12" descr="Run">
            <a:extLst>
              <a:ext uri="{FF2B5EF4-FFF2-40B4-BE49-F238E27FC236}">
                <a16:creationId xmlns:a16="http://schemas.microsoft.com/office/drawing/2014/main" id="{64AD28B1-9DB5-4D36-B6E4-61B3C859729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847702" y="3131640"/>
            <a:ext cx="1747447" cy="1747447"/>
          </a:xfrm>
          <a:prstGeom prst="rect">
            <a:avLst/>
          </a:prstGeom>
        </p:spPr>
      </p:pic>
      <p:pic>
        <p:nvPicPr>
          <p:cNvPr id="15" name="Graphic 14" descr="Kiosk">
            <a:extLst>
              <a:ext uri="{FF2B5EF4-FFF2-40B4-BE49-F238E27FC236}">
                <a16:creationId xmlns:a16="http://schemas.microsoft.com/office/drawing/2014/main" id="{51324C01-E67E-4A0A-A50C-FBDA8873DC3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097882" y="3166867"/>
            <a:ext cx="1712220" cy="1712220"/>
          </a:xfrm>
          <a:prstGeom prst="rect">
            <a:avLst/>
          </a:prstGeom>
        </p:spPr>
      </p:pic>
      <p:pic>
        <p:nvPicPr>
          <p:cNvPr id="17" name="Graphic 16" descr="Money">
            <a:extLst>
              <a:ext uri="{FF2B5EF4-FFF2-40B4-BE49-F238E27FC236}">
                <a16:creationId xmlns:a16="http://schemas.microsoft.com/office/drawing/2014/main" id="{5C463EAC-C108-4086-BF6B-ECF652E1D04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181600" y="1674464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0FB34B1-4043-4E22-AF36-B09A4E34287F}"/>
              </a:ext>
            </a:extLst>
          </p:cNvPr>
          <p:cNvSpPr txBox="1"/>
          <p:nvPr/>
        </p:nvSpPr>
        <p:spPr>
          <a:xfrm>
            <a:off x="4595149" y="2621780"/>
            <a:ext cx="22513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b="1" dirty="0">
                <a:latin typeface="Tw Cen MT" panose="020B0602020104020603" pitchFamily="34" charset="0"/>
              </a:rPr>
              <a:t>CASH ONLY</a:t>
            </a:r>
          </a:p>
        </p:txBody>
      </p:sp>
    </p:spTree>
    <p:extLst>
      <p:ext uri="{BB962C8B-B14F-4D97-AF65-F5344CB8AC3E}">
        <p14:creationId xmlns:p14="http://schemas.microsoft.com/office/powerpoint/2010/main" val="42628755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5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0379">
            <a:hlinkClick r:id="" action="ppaction://media"/>
            <a:extLst>
              <a:ext uri="{FF2B5EF4-FFF2-40B4-BE49-F238E27FC236}">
                <a16:creationId xmlns:a16="http://schemas.microsoft.com/office/drawing/2014/main" id="{A4E4B830-B578-42B8-95F8-8EF5ECB407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9456" y="6211504"/>
            <a:ext cx="487363" cy="487363"/>
          </a:xfrm>
          <a:prstGeom prst="rect">
            <a:avLst/>
          </a:prstGeom>
        </p:spPr>
      </p:pic>
      <p:pic>
        <p:nvPicPr>
          <p:cNvPr id="10" name="Graphic 9" descr="Burger and drink">
            <a:extLst>
              <a:ext uri="{FF2B5EF4-FFF2-40B4-BE49-F238E27FC236}">
                <a16:creationId xmlns:a16="http://schemas.microsoft.com/office/drawing/2014/main" id="{40BA4238-D59A-4C05-85C0-39CF5FEF7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35186" y="283569"/>
            <a:ext cx="1038828" cy="1038828"/>
          </a:xfrm>
          <a:prstGeom prst="rect">
            <a:avLst/>
          </a:prstGeom>
        </p:spPr>
      </p:pic>
      <p:pic>
        <p:nvPicPr>
          <p:cNvPr id="12" name="Graphic 11" descr="Hot dog">
            <a:extLst>
              <a:ext uri="{FF2B5EF4-FFF2-40B4-BE49-F238E27FC236}">
                <a16:creationId xmlns:a16="http://schemas.microsoft.com/office/drawing/2014/main" id="{71D10F25-D81C-4BA0-AEDD-1ED3FF2A6E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23223" y="1082190"/>
            <a:ext cx="914400" cy="914400"/>
          </a:xfrm>
          <a:prstGeom prst="rect">
            <a:avLst/>
          </a:prstGeom>
        </p:spPr>
      </p:pic>
      <p:pic>
        <p:nvPicPr>
          <p:cNvPr id="14" name="Graphic 13" descr="Chicken leg">
            <a:extLst>
              <a:ext uri="{FF2B5EF4-FFF2-40B4-BE49-F238E27FC236}">
                <a16:creationId xmlns:a16="http://schemas.microsoft.com/office/drawing/2014/main" id="{9FE1901D-4731-418E-8E65-40EA195630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65433" y="283569"/>
            <a:ext cx="914400" cy="914400"/>
          </a:xfrm>
          <a:prstGeom prst="rect">
            <a:avLst/>
          </a:prstGeom>
        </p:spPr>
      </p:pic>
      <p:pic>
        <p:nvPicPr>
          <p:cNvPr id="16" name="Graphic 15" descr="Taco">
            <a:extLst>
              <a:ext uri="{FF2B5EF4-FFF2-40B4-BE49-F238E27FC236}">
                <a16:creationId xmlns:a16="http://schemas.microsoft.com/office/drawing/2014/main" id="{BC887E24-C367-4EA8-BC67-635A2F1B4B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97723" y="1041700"/>
            <a:ext cx="914400" cy="914400"/>
          </a:xfrm>
          <a:prstGeom prst="rect">
            <a:avLst/>
          </a:prstGeom>
        </p:spPr>
      </p:pic>
      <p:pic>
        <p:nvPicPr>
          <p:cNvPr id="13" name="Graphic 12" descr="Run">
            <a:extLst>
              <a:ext uri="{FF2B5EF4-FFF2-40B4-BE49-F238E27FC236}">
                <a16:creationId xmlns:a16="http://schemas.microsoft.com/office/drawing/2014/main" id="{64AD28B1-9DB5-4D36-B6E4-61B3C859729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138399" y="3154454"/>
            <a:ext cx="1747447" cy="1747447"/>
          </a:xfrm>
          <a:prstGeom prst="rect">
            <a:avLst/>
          </a:prstGeom>
        </p:spPr>
      </p:pic>
      <p:pic>
        <p:nvPicPr>
          <p:cNvPr id="15" name="Graphic 14" descr="Kiosk">
            <a:extLst>
              <a:ext uri="{FF2B5EF4-FFF2-40B4-BE49-F238E27FC236}">
                <a16:creationId xmlns:a16="http://schemas.microsoft.com/office/drawing/2014/main" id="{51324C01-E67E-4A0A-A50C-FBDA8873DC3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096000" y="3239471"/>
            <a:ext cx="1712220" cy="1712220"/>
          </a:xfrm>
          <a:prstGeom prst="rect">
            <a:avLst/>
          </a:prstGeom>
        </p:spPr>
      </p:pic>
      <p:pic>
        <p:nvPicPr>
          <p:cNvPr id="9" name="Graphic 8" descr="Credit card">
            <a:extLst>
              <a:ext uri="{FF2B5EF4-FFF2-40B4-BE49-F238E27FC236}">
                <a16:creationId xmlns:a16="http://schemas.microsoft.com/office/drawing/2014/main" id="{26B76121-21B5-4F8D-8119-7EF59F6A760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94953" y="3317338"/>
            <a:ext cx="1161393" cy="1161393"/>
          </a:xfrm>
          <a:prstGeom prst="rect">
            <a:avLst/>
          </a:prstGeom>
        </p:spPr>
      </p:pic>
      <p:pic>
        <p:nvPicPr>
          <p:cNvPr id="17" name="Graphic 16" descr="Money">
            <a:extLst>
              <a:ext uri="{FF2B5EF4-FFF2-40B4-BE49-F238E27FC236}">
                <a16:creationId xmlns:a16="http://schemas.microsoft.com/office/drawing/2014/main" id="{1D09A321-CAC6-4B3C-B228-142A4F73B48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81600" y="1674464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371F8F-CF02-4052-BE39-835FCA35D9CA}"/>
              </a:ext>
            </a:extLst>
          </p:cNvPr>
          <p:cNvSpPr txBox="1"/>
          <p:nvPr/>
        </p:nvSpPr>
        <p:spPr>
          <a:xfrm>
            <a:off x="4595149" y="2621780"/>
            <a:ext cx="22513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b="1" dirty="0">
                <a:latin typeface="Tw Cen MT" panose="020B0602020104020603" pitchFamily="34" charset="0"/>
              </a:rPr>
              <a:t>CASH ONLY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D08A94-6CD0-4EF6-9417-44D1F555EA96}"/>
              </a:ext>
            </a:extLst>
          </p:cNvPr>
          <p:cNvSpPr txBox="1"/>
          <p:nvPr/>
        </p:nvSpPr>
        <p:spPr>
          <a:xfrm>
            <a:off x="1049988" y="4366916"/>
            <a:ext cx="2294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b="1" dirty="0">
                <a:latin typeface="Tw Cen MT" panose="020B0602020104020603" pitchFamily="34" charset="0"/>
              </a:rPr>
              <a:t>ONLY CARD</a:t>
            </a:r>
          </a:p>
        </p:txBody>
      </p:sp>
    </p:spTree>
    <p:extLst>
      <p:ext uri="{BB962C8B-B14F-4D97-AF65-F5344CB8AC3E}">
        <p14:creationId xmlns:p14="http://schemas.microsoft.com/office/powerpoint/2010/main" val="12968360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5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C57E340-0D1A-4ACC-8D24-D5DA41E368F1}"/>
              </a:ext>
            </a:extLst>
          </p:cNvPr>
          <p:cNvSpPr txBox="1"/>
          <p:nvPr/>
        </p:nvSpPr>
        <p:spPr>
          <a:xfrm>
            <a:off x="3722382" y="2844154"/>
            <a:ext cx="38552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Tw Cen MT" panose="020B0602020104020603" pitchFamily="34" charset="0"/>
              </a:rPr>
              <a:t>THE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7AF43A-9981-4AB6-98A8-D142DF81434C}"/>
              </a:ext>
            </a:extLst>
          </p:cNvPr>
          <p:cNvSpPr/>
          <p:nvPr/>
        </p:nvSpPr>
        <p:spPr>
          <a:xfrm>
            <a:off x="419452" y="2793695"/>
            <a:ext cx="3403598" cy="12929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347291-E14A-4C41-ADE2-84F01D888DC0}"/>
              </a:ext>
            </a:extLst>
          </p:cNvPr>
          <p:cNvSpPr txBox="1"/>
          <p:nvPr/>
        </p:nvSpPr>
        <p:spPr>
          <a:xfrm>
            <a:off x="3740369" y="3520127"/>
            <a:ext cx="47112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Tw Cen MT" panose="020B0602020104020603" pitchFamily="34" charset="0"/>
              </a:rPr>
              <a:t>LINES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FBF42E-478C-47F4-8769-C5FC79FE1DE1}"/>
              </a:ext>
            </a:extLst>
          </p:cNvPr>
          <p:cNvSpPr/>
          <p:nvPr/>
        </p:nvSpPr>
        <p:spPr>
          <a:xfrm>
            <a:off x="7258898" y="3644130"/>
            <a:ext cx="4933102" cy="12929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190EE7-CF11-43A9-A5FA-A9EBF0755B25}"/>
              </a:ext>
            </a:extLst>
          </p:cNvPr>
          <p:cNvSpPr txBox="1"/>
          <p:nvPr/>
        </p:nvSpPr>
        <p:spPr>
          <a:xfrm>
            <a:off x="3722382" y="2156432"/>
            <a:ext cx="38552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Tw Cen MT" panose="020B0602020104020603" pitchFamily="34" charset="0"/>
              </a:rPr>
              <a:t>SKIP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6D9D43-350F-446C-A1B2-825F4963AFFC}"/>
              </a:ext>
            </a:extLst>
          </p:cNvPr>
          <p:cNvSpPr/>
          <p:nvPr/>
        </p:nvSpPr>
        <p:spPr>
          <a:xfrm>
            <a:off x="6179820" y="2156432"/>
            <a:ext cx="6012180" cy="12929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051ABA-04D7-4D17-A46A-7024066DA1AF}"/>
              </a:ext>
            </a:extLst>
          </p:cNvPr>
          <p:cNvCxnSpPr>
            <a:cxnSpLocks/>
          </p:cNvCxnSpPr>
          <p:nvPr/>
        </p:nvCxnSpPr>
        <p:spPr>
          <a:xfrm>
            <a:off x="4361592" y="1501346"/>
            <a:ext cx="3855308" cy="0"/>
          </a:xfrm>
          <a:prstGeom prst="line">
            <a:avLst/>
          </a:prstGeom>
          <a:ln w="152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188DB2-A583-4125-A1C8-A0E1B9AE2E35}"/>
              </a:ext>
            </a:extLst>
          </p:cNvPr>
          <p:cNvCxnSpPr>
            <a:cxnSpLocks/>
          </p:cNvCxnSpPr>
          <p:nvPr/>
        </p:nvCxnSpPr>
        <p:spPr>
          <a:xfrm rot="5400000">
            <a:off x="6212617" y="3429000"/>
            <a:ext cx="3855308" cy="0"/>
          </a:xfrm>
          <a:prstGeom prst="line">
            <a:avLst/>
          </a:prstGeom>
          <a:ln w="152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48A8EE-6B05-4B73-88E5-ACADE64F49E6}"/>
              </a:ext>
            </a:extLst>
          </p:cNvPr>
          <p:cNvCxnSpPr>
            <a:cxnSpLocks/>
          </p:cNvCxnSpPr>
          <p:nvPr/>
        </p:nvCxnSpPr>
        <p:spPr>
          <a:xfrm>
            <a:off x="4361592" y="5285946"/>
            <a:ext cx="3855308" cy="0"/>
          </a:xfrm>
          <a:prstGeom prst="line">
            <a:avLst/>
          </a:prstGeom>
          <a:ln w="152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90B1C1-9717-44CD-9713-093B4CA349A1}"/>
              </a:ext>
            </a:extLst>
          </p:cNvPr>
          <p:cNvCxnSpPr>
            <a:cxnSpLocks/>
          </p:cNvCxnSpPr>
          <p:nvPr/>
        </p:nvCxnSpPr>
        <p:spPr>
          <a:xfrm>
            <a:off x="4431871" y="4715137"/>
            <a:ext cx="0" cy="641517"/>
          </a:xfrm>
          <a:prstGeom prst="line">
            <a:avLst/>
          </a:prstGeom>
          <a:ln w="152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333020-CB81-452F-9BE2-B43C85797E36}"/>
              </a:ext>
            </a:extLst>
          </p:cNvPr>
          <p:cNvCxnSpPr>
            <a:cxnSpLocks/>
          </p:cNvCxnSpPr>
          <p:nvPr/>
        </p:nvCxnSpPr>
        <p:spPr>
          <a:xfrm>
            <a:off x="4431871" y="1501346"/>
            <a:ext cx="0" cy="641517"/>
          </a:xfrm>
          <a:prstGeom prst="line">
            <a:avLst/>
          </a:prstGeom>
          <a:ln w="152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76E56C5-8E9A-4D20-88D9-1A82875FA0FA}"/>
              </a:ext>
            </a:extLst>
          </p:cNvPr>
          <p:cNvSpPr txBox="1"/>
          <p:nvPr/>
        </p:nvSpPr>
        <p:spPr>
          <a:xfrm>
            <a:off x="8592554" y="5771668"/>
            <a:ext cx="4051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chemeClr val="bg1"/>
                </a:solidFill>
                <a:latin typeface="Tw Cen MT" panose="020B0602020104020603" pitchFamily="34" charset="0"/>
              </a:rPr>
              <a:t>Presented by </a:t>
            </a:r>
            <a:r>
              <a:rPr lang="en-CA" sz="2400" dirty="0" err="1">
                <a:solidFill>
                  <a:schemeClr val="bg1"/>
                </a:solidFill>
                <a:latin typeface="Tw Cen MT" panose="020B0602020104020603" pitchFamily="34" charset="0"/>
              </a:rPr>
              <a:t>TeamHortons</a:t>
            </a:r>
            <a:endParaRPr lang="en-CA" sz="24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63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21"/>
    </mc:Choice>
    <mc:Fallback xmlns="">
      <p:transition spd="slow" advTm="40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751939" y="1190762"/>
            <a:ext cx="8484893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800" dirty="0">
                <a:solidFill>
                  <a:srgbClr val="FF5969"/>
                </a:solidFill>
                <a:latin typeface="Tw Cen MT" panose="020B0602020104020603" pitchFamily="34" charset="0"/>
              </a:rPr>
              <a:t>Skip The Lines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5556262" y="4639716"/>
            <a:ext cx="4140553" cy="451824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4940737" y="3035748"/>
            <a:ext cx="537160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 err="1">
                <a:solidFill>
                  <a:srgbClr val="52CBBE"/>
                </a:solidFill>
                <a:latin typeface="Tw Cen MT" panose="020B0602020104020603" pitchFamily="34" charset="0"/>
              </a:rPr>
              <a:t>UofT</a:t>
            </a:r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 FOOD TRUCK APP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3987082" y="3759023"/>
            <a:ext cx="7278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5D7373"/>
                </a:solidFill>
                <a:latin typeface="Tw Cen MT" panose="020B0602020104020603" pitchFamily="34" charset="0"/>
              </a:rPr>
              <a:t>PRESENTED BY TEAM HORTONS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302800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119924" y="3220385"/>
              <a:ext cx="35416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</a:t>
              </a:r>
              <a:endParaRPr lang="en-US" sz="2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Steps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Factors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226777" y="0"/>
            <a:ext cx="8692332" cy="6858000"/>
            <a:chOff x="718505" y="-1"/>
            <a:chExt cx="8692332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8974803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411A6E2-D556-4C2D-A7C8-7EB29F7E846D}"/>
              </a:ext>
            </a:extLst>
          </p:cNvPr>
          <p:cNvSpPr/>
          <p:nvPr/>
        </p:nvSpPr>
        <p:spPr>
          <a:xfrm>
            <a:off x="5556262" y="5419343"/>
            <a:ext cx="4105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FOODIES’ CHOICE, FOOD TRUCKS’ LOVE </a:t>
            </a:r>
          </a:p>
        </p:txBody>
      </p:sp>
    </p:spTree>
    <p:extLst>
      <p:ext uri="{BB962C8B-B14F-4D97-AF65-F5344CB8AC3E}">
        <p14:creationId xmlns:p14="http://schemas.microsoft.com/office/powerpoint/2010/main" val="381568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0C247F-7990-4945-869D-5E2A900F477F}"/>
              </a:ext>
            </a:extLst>
          </p:cNvPr>
          <p:cNvGrpSpPr/>
          <p:nvPr/>
        </p:nvGrpSpPr>
        <p:grpSpPr>
          <a:xfrm>
            <a:off x="-10111326" y="-21864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2C93AC-EBE3-4E67-A867-76D5D6BEDB1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5DBD2B9-E73C-4AE9-91C9-698379867E98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D6BDC4B-8313-4203-9F42-C28AC214EB64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Parts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4037FC5-8E34-4772-9A87-813F2AD5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760640F-77AC-408E-A2D7-903C4CD83F9D}"/>
              </a:ext>
            </a:extLst>
          </p:cNvPr>
          <p:cNvSpPr txBox="1"/>
          <p:nvPr/>
        </p:nvSpPr>
        <p:spPr>
          <a:xfrm>
            <a:off x="3756467" y="188468"/>
            <a:ext cx="5372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PROBLEM SPACE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C8BCEE97-400E-45CE-9D13-1EE3C1A48097}"/>
              </a:ext>
            </a:extLst>
          </p:cNvPr>
          <p:cNvGrpSpPr/>
          <p:nvPr/>
        </p:nvGrpSpPr>
        <p:grpSpPr>
          <a:xfrm>
            <a:off x="5754396" y="894234"/>
            <a:ext cx="1058849" cy="140615"/>
            <a:chOff x="4679586" y="878988"/>
            <a:chExt cx="1434489" cy="190500"/>
          </a:xfrm>
        </p:grpSpPr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0E6C06A-4B28-44B5-95DF-6DB54503D44F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9ED0184-2B35-45BE-A213-F22E09551103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F7354561-E552-45AB-9EBD-DC707CDB1353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7FAF1DB4-74DA-4104-AE6E-3586DD68D573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23E26D5E-C16A-46F6-94C9-44472DDC093B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CF7C7C3-1BA9-44B1-A62B-92F604B4EDD6}"/>
              </a:ext>
            </a:extLst>
          </p:cNvPr>
          <p:cNvGrpSpPr/>
          <p:nvPr/>
        </p:nvGrpSpPr>
        <p:grpSpPr>
          <a:xfrm>
            <a:off x="5187669" y="2323855"/>
            <a:ext cx="2815333" cy="2641192"/>
            <a:chOff x="4188881" y="2037467"/>
            <a:chExt cx="3814122" cy="3578202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1A97425-A58F-4DCA-9231-D4AC54E6DCDF}"/>
                </a:ext>
              </a:extLst>
            </p:cNvPr>
            <p:cNvSpPr/>
            <p:nvPr/>
          </p:nvSpPr>
          <p:spPr>
            <a:xfrm>
              <a:off x="4253833" y="2037467"/>
              <a:ext cx="3578202" cy="3578202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A36FF4B-3E17-4719-80C4-17F0C9D51857}"/>
                </a:ext>
              </a:extLst>
            </p:cNvPr>
            <p:cNvGrpSpPr/>
            <p:nvPr/>
          </p:nvGrpSpPr>
          <p:grpSpPr>
            <a:xfrm>
              <a:off x="4188881" y="2386589"/>
              <a:ext cx="3814122" cy="3088234"/>
              <a:chOff x="4241889" y="2545613"/>
              <a:chExt cx="3814122" cy="3088234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58A2716-04AB-44DD-B0DE-458FB522208C}"/>
                  </a:ext>
                </a:extLst>
              </p:cNvPr>
              <p:cNvSpPr txBox="1"/>
              <p:nvPr/>
            </p:nvSpPr>
            <p:spPr>
              <a:xfrm>
                <a:off x="4492470" y="2545613"/>
                <a:ext cx="3206946" cy="1709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600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Food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52A3165F-E364-46C5-A357-D6818F586488}"/>
                  </a:ext>
                </a:extLst>
              </p:cNvPr>
              <p:cNvSpPr txBox="1"/>
              <p:nvPr/>
            </p:nvSpPr>
            <p:spPr>
              <a:xfrm>
                <a:off x="4409363" y="3929327"/>
                <a:ext cx="3504097" cy="5420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UofT</a:t>
                </a:r>
                <a:r>
                  <a:rPr lang="en-US" sz="2000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 Food Truck Life</a:t>
                </a:r>
                <a:endParaRPr lang="en-US" sz="2800" b="1" dirty="0">
                  <a:solidFill>
                    <a:schemeClr val="bg1"/>
                  </a:solidFill>
                  <a:latin typeface="Tw Cen MT" panose="020B0602020104020603" pitchFamily="34" charset="0"/>
                </a:endParaRP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B7CA308C-B4D0-4C3C-BA92-73DF13B10E2F}"/>
                  </a:ext>
                </a:extLst>
              </p:cNvPr>
              <p:cNvSpPr txBox="1"/>
              <p:nvPr/>
            </p:nvSpPr>
            <p:spPr>
              <a:xfrm>
                <a:off x="4241889" y="4466343"/>
                <a:ext cx="3814122" cy="11675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600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Explore concerns &amp; </a:t>
                </a:r>
              </a:p>
              <a:p>
                <a:pPr algn="ctr"/>
                <a:r>
                  <a:rPr lang="en-CA" sz="1600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experiences </a:t>
                </a:r>
              </a:p>
              <a:p>
                <a:pPr algn="ctr"/>
                <a:r>
                  <a:rPr lang="en-CA" sz="1600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of food trucks </a:t>
                </a:r>
              </a:p>
            </p:txBody>
          </p:sp>
        </p:grp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4880DAD-1125-454B-8C10-A106FF92D953}"/>
              </a:ext>
            </a:extLst>
          </p:cNvPr>
          <p:cNvGrpSpPr/>
          <p:nvPr/>
        </p:nvGrpSpPr>
        <p:grpSpPr>
          <a:xfrm>
            <a:off x="3198063" y="1141525"/>
            <a:ext cx="2036184" cy="2036184"/>
            <a:chOff x="1733971" y="1629656"/>
            <a:chExt cx="2133820" cy="2133820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3271B2E9-1E3E-4013-81E4-7A7DCF500137}"/>
                </a:ext>
              </a:extLst>
            </p:cNvPr>
            <p:cNvSpPr/>
            <p:nvPr/>
          </p:nvSpPr>
          <p:spPr>
            <a:xfrm>
              <a:off x="1733971" y="1629656"/>
              <a:ext cx="2133820" cy="213382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BAB85212-DF86-4D88-82B3-C4928A438105}"/>
                </a:ext>
              </a:extLst>
            </p:cNvPr>
            <p:cNvGrpSpPr/>
            <p:nvPr/>
          </p:nvGrpSpPr>
          <p:grpSpPr>
            <a:xfrm>
              <a:off x="1807144" y="1941073"/>
              <a:ext cx="1965436" cy="1610298"/>
              <a:chOff x="1860152" y="2100097"/>
              <a:chExt cx="1965436" cy="1610298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604E1F4E-BB1F-4666-B96B-B99909244576}"/>
                  </a:ext>
                </a:extLst>
              </p:cNvPr>
              <p:cNvSpPr txBox="1"/>
              <p:nvPr/>
            </p:nvSpPr>
            <p:spPr>
              <a:xfrm>
                <a:off x="1882190" y="2100097"/>
                <a:ext cx="1943398" cy="806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70%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D57B4A6F-9239-4183-A9DE-2F2915E7FF38}"/>
                  </a:ext>
                </a:extLst>
              </p:cNvPr>
              <p:cNvSpPr txBox="1"/>
              <p:nvPr/>
            </p:nvSpPr>
            <p:spPr>
              <a:xfrm>
                <a:off x="1860152" y="2807101"/>
                <a:ext cx="1943398" cy="903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High Frequency</a:t>
                </a:r>
              </a:p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Of Visiting Food Truck</a:t>
                </a:r>
              </a:p>
            </p:txBody>
          </p:sp>
        </p:grp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4CBA68E3-F07E-498F-AFFF-A84854BBF259}"/>
              </a:ext>
            </a:extLst>
          </p:cNvPr>
          <p:cNvGrpSpPr/>
          <p:nvPr/>
        </p:nvGrpSpPr>
        <p:grpSpPr>
          <a:xfrm>
            <a:off x="3549020" y="4394141"/>
            <a:ext cx="1916440" cy="1916440"/>
            <a:chOff x="1733971" y="4238282"/>
            <a:chExt cx="2133820" cy="2133820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3C62A851-F0DC-427C-A544-313F91297F3C}"/>
                </a:ext>
              </a:extLst>
            </p:cNvPr>
            <p:cNvSpPr/>
            <p:nvPr/>
          </p:nvSpPr>
          <p:spPr>
            <a:xfrm>
              <a:off x="1733971" y="4238282"/>
              <a:ext cx="2133820" cy="213382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6160C296-27A4-4C89-8865-ADE499814BC8}"/>
                </a:ext>
              </a:extLst>
            </p:cNvPr>
            <p:cNvGrpSpPr/>
            <p:nvPr/>
          </p:nvGrpSpPr>
          <p:grpSpPr>
            <a:xfrm>
              <a:off x="1854119" y="4683571"/>
              <a:ext cx="1943398" cy="1293559"/>
              <a:chOff x="1907127" y="2233969"/>
              <a:chExt cx="1943398" cy="1293559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FB31109-C950-4D3E-B061-7C9FEB2A1723}"/>
                  </a:ext>
                </a:extLst>
              </p:cNvPr>
              <p:cNvSpPr txBox="1"/>
              <p:nvPr/>
            </p:nvSpPr>
            <p:spPr>
              <a:xfrm>
                <a:off x="1907127" y="2233969"/>
                <a:ext cx="1943398" cy="65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Students</a:t>
                </a:r>
                <a:r>
                  <a:rPr lang="en-US" sz="2800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 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1316FA02-DB54-4C1C-B73C-DC97FDAAA7E0}"/>
                  </a:ext>
                </a:extLst>
              </p:cNvPr>
              <p:cNvSpPr txBox="1"/>
              <p:nvPr/>
            </p:nvSpPr>
            <p:spPr>
              <a:xfrm>
                <a:off x="2139409" y="2807884"/>
                <a:ext cx="1428956" cy="719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Target Audience</a:t>
                </a:r>
              </a:p>
            </p:txBody>
          </p:sp>
        </p:grp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8C94328C-B2B2-4E33-9B13-003952C5EB0E}"/>
              </a:ext>
            </a:extLst>
          </p:cNvPr>
          <p:cNvGrpSpPr/>
          <p:nvPr/>
        </p:nvGrpSpPr>
        <p:grpSpPr>
          <a:xfrm>
            <a:off x="2208830" y="2958296"/>
            <a:ext cx="1942258" cy="1360938"/>
            <a:chOff x="69823" y="3320011"/>
            <a:chExt cx="1943398" cy="1361736"/>
          </a:xfrm>
        </p:grpSpPr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E8F4B675-54BF-4B42-942A-5E9D3CBA5632}"/>
                </a:ext>
              </a:extLst>
            </p:cNvPr>
            <p:cNvSpPr/>
            <p:nvPr/>
          </p:nvSpPr>
          <p:spPr>
            <a:xfrm>
              <a:off x="349615" y="3320011"/>
              <a:ext cx="1361736" cy="136173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2D8B0940-4CDC-4731-BAB4-956D61DE9DB7}"/>
                </a:ext>
              </a:extLst>
            </p:cNvPr>
            <p:cNvGrpSpPr/>
            <p:nvPr/>
          </p:nvGrpSpPr>
          <p:grpSpPr>
            <a:xfrm>
              <a:off x="69823" y="3538756"/>
              <a:ext cx="1943398" cy="1135929"/>
              <a:chOff x="1870609" y="2393467"/>
              <a:chExt cx="1943398" cy="1135929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CDC937A7-A032-413D-B163-580F643487E3}"/>
                  </a:ext>
                </a:extLst>
              </p:cNvPr>
              <p:cNvSpPr txBox="1"/>
              <p:nvPr/>
            </p:nvSpPr>
            <p:spPr>
              <a:xfrm>
                <a:off x="1870609" y="2393467"/>
                <a:ext cx="1943398" cy="523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Vendor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86872098-FD59-4884-BFF9-E2C57D8996D2}"/>
                  </a:ext>
                </a:extLst>
              </p:cNvPr>
              <p:cNvSpPr txBox="1"/>
              <p:nvPr/>
            </p:nvSpPr>
            <p:spPr>
              <a:xfrm>
                <a:off x="2161440" y="2826835"/>
                <a:ext cx="1361736" cy="702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On Campus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Target Audience</a:t>
                </a:r>
              </a:p>
              <a:p>
                <a:pPr algn="ctr"/>
                <a:endParaRPr lang="en-US" sz="1200" b="1" dirty="0">
                  <a:solidFill>
                    <a:srgbClr val="E6E7E9"/>
                  </a:solidFill>
                  <a:latin typeface="Tw Cen MT" panose="020B0602020104020603" pitchFamily="34" charset="0"/>
                </a:endParaRPr>
              </a:p>
            </p:txBody>
          </p:sp>
        </p:grp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CB1FBFCC-1701-4271-B3D9-4B4AC412B826}"/>
              </a:ext>
            </a:extLst>
          </p:cNvPr>
          <p:cNvGrpSpPr/>
          <p:nvPr/>
        </p:nvGrpSpPr>
        <p:grpSpPr>
          <a:xfrm>
            <a:off x="8839401" y="1363945"/>
            <a:ext cx="2376038" cy="944483"/>
            <a:chOff x="9122605" y="1548252"/>
            <a:chExt cx="3218979" cy="1279554"/>
          </a:xfrm>
        </p:grpSpPr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0B89C8C0-CE25-4108-98BD-9CB48BBE9D7D}"/>
                </a:ext>
              </a:extLst>
            </p:cNvPr>
            <p:cNvSpPr txBox="1"/>
            <p:nvPr/>
          </p:nvSpPr>
          <p:spPr>
            <a:xfrm>
              <a:off x="9122606" y="1548252"/>
              <a:ext cx="3218978" cy="5420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B0F0"/>
                  </a:solidFill>
                  <a:latin typeface="Tw Cen MT" panose="020B0602020104020603" pitchFamily="34" charset="0"/>
                </a:rPr>
                <a:t>Purchase Experience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771CB6C7-1267-4C7E-82EA-342330A24C5C}"/>
                </a:ext>
              </a:extLst>
            </p:cNvPr>
            <p:cNvSpPr txBox="1"/>
            <p:nvPr/>
          </p:nvSpPr>
          <p:spPr>
            <a:xfrm>
              <a:off x="9122605" y="1952178"/>
              <a:ext cx="2629486" cy="875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Promote purchase Experience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70772C5B-F164-41CF-817C-E1DB62E817AC}"/>
              </a:ext>
            </a:extLst>
          </p:cNvPr>
          <p:cNvGrpSpPr/>
          <p:nvPr/>
        </p:nvGrpSpPr>
        <p:grpSpPr>
          <a:xfrm>
            <a:off x="8989452" y="2651329"/>
            <a:ext cx="2376037" cy="1259006"/>
            <a:chOff x="8095172" y="1987026"/>
            <a:chExt cx="3218977" cy="1705659"/>
          </a:xfrm>
        </p:grpSpPr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E88BA29-78C7-4F4E-86A6-5FE03F936AED}"/>
                </a:ext>
              </a:extLst>
            </p:cNvPr>
            <p:cNvSpPr txBox="1"/>
            <p:nvPr/>
          </p:nvSpPr>
          <p:spPr>
            <a:xfrm>
              <a:off x="8095172" y="1987026"/>
              <a:ext cx="3218977" cy="959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B0F0"/>
                  </a:solidFill>
                  <a:latin typeface="Tw Cen MT" panose="020B0602020104020603" pitchFamily="34" charset="0"/>
                </a:rPr>
                <a:t>Food Truck Management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86522937-C099-4424-9264-4AD45380E2E8}"/>
                </a:ext>
              </a:extLst>
            </p:cNvPr>
            <p:cNvSpPr txBox="1"/>
            <p:nvPr/>
          </p:nvSpPr>
          <p:spPr>
            <a:xfrm>
              <a:off x="8130174" y="2817057"/>
              <a:ext cx="2718950" cy="875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Enhance Food Truck Management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73990671-9DE0-4FED-B9B0-46E09F60DA0D}"/>
              </a:ext>
            </a:extLst>
          </p:cNvPr>
          <p:cNvGrpSpPr/>
          <p:nvPr/>
        </p:nvGrpSpPr>
        <p:grpSpPr>
          <a:xfrm>
            <a:off x="8798361" y="4341379"/>
            <a:ext cx="2458118" cy="968134"/>
            <a:chOff x="9061021" y="5107236"/>
            <a:chExt cx="3003089" cy="1101004"/>
          </a:xfrm>
        </p:grpSpPr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716CB502-14C7-4521-AEB3-7C5F160A1A1F}"/>
                </a:ext>
              </a:extLst>
            </p:cNvPr>
            <p:cNvSpPr txBox="1"/>
            <p:nvPr/>
          </p:nvSpPr>
          <p:spPr>
            <a:xfrm>
              <a:off x="9061021" y="5107236"/>
              <a:ext cx="3003089" cy="5420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B0F0"/>
                  </a:solidFill>
                  <a:latin typeface="Tw Cen MT" panose="020B0602020104020603" pitchFamily="34" charset="0"/>
                </a:rPr>
                <a:t>Student Daily Life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D3F4364E-EA2A-4A77-AEF9-ABA4588F32A6}"/>
                </a:ext>
              </a:extLst>
            </p:cNvPr>
            <p:cNvSpPr txBox="1"/>
            <p:nvPr/>
          </p:nvSpPr>
          <p:spPr>
            <a:xfrm>
              <a:off x="9061183" y="5505679"/>
              <a:ext cx="2349551" cy="702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Related to student daily Life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2FD11FF3-5E58-45C3-8CAA-D7C39FE4CF0D}"/>
              </a:ext>
            </a:extLst>
          </p:cNvPr>
          <p:cNvGrpSpPr/>
          <p:nvPr/>
        </p:nvGrpSpPr>
        <p:grpSpPr>
          <a:xfrm>
            <a:off x="8070946" y="2840504"/>
            <a:ext cx="846058" cy="846058"/>
            <a:chOff x="8520429" y="3253462"/>
            <a:chExt cx="1146212" cy="1146212"/>
          </a:xfrm>
        </p:grpSpPr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203D037E-7046-494C-B4DE-FD7D9AE445EB}"/>
                </a:ext>
              </a:extLst>
            </p:cNvPr>
            <p:cNvSpPr/>
            <p:nvPr/>
          </p:nvSpPr>
          <p:spPr>
            <a:xfrm>
              <a:off x="8520429" y="3253462"/>
              <a:ext cx="1146212" cy="1146212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200A088B-A95F-4414-8AC4-32D15FE31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3653" y="3476686"/>
              <a:ext cx="699764" cy="699764"/>
            </a:xfrm>
            <a:prstGeom prst="rect">
              <a:avLst/>
            </a:prstGeom>
          </p:spPr>
        </p:pic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E9050B77-6CEB-4705-8F91-DF1152914CDC}"/>
              </a:ext>
            </a:extLst>
          </p:cNvPr>
          <p:cNvGrpSpPr/>
          <p:nvPr/>
        </p:nvGrpSpPr>
        <p:grpSpPr>
          <a:xfrm>
            <a:off x="7427225" y="1348948"/>
            <a:ext cx="846058" cy="846058"/>
            <a:chOff x="7932233" y="1520592"/>
            <a:chExt cx="1146212" cy="1146212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D13D8DA4-C2A3-450B-BF62-E112E771E1D3}"/>
                </a:ext>
              </a:extLst>
            </p:cNvPr>
            <p:cNvSpPr/>
            <p:nvPr/>
          </p:nvSpPr>
          <p:spPr>
            <a:xfrm>
              <a:off x="7932233" y="1520592"/>
              <a:ext cx="1146212" cy="114621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71595AF9-E913-4AC8-994A-23C160324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9711" y="1664946"/>
              <a:ext cx="771256" cy="771256"/>
            </a:xfrm>
            <a:prstGeom prst="rect">
              <a:avLst/>
            </a:prstGeom>
          </p:spPr>
        </p:pic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8FA72CA5-98A3-48DC-8A31-22CA886A550C}"/>
              </a:ext>
            </a:extLst>
          </p:cNvPr>
          <p:cNvGrpSpPr/>
          <p:nvPr/>
        </p:nvGrpSpPr>
        <p:grpSpPr>
          <a:xfrm>
            <a:off x="7739787" y="4392021"/>
            <a:ext cx="846058" cy="846058"/>
            <a:chOff x="7932233" y="4986332"/>
            <a:chExt cx="1146212" cy="1146212"/>
          </a:xfrm>
        </p:grpSpPr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7CB91B34-C826-4DBF-B618-C8AA9B791400}"/>
                </a:ext>
              </a:extLst>
            </p:cNvPr>
            <p:cNvSpPr/>
            <p:nvPr/>
          </p:nvSpPr>
          <p:spPr>
            <a:xfrm>
              <a:off x="7932233" y="4986332"/>
              <a:ext cx="1146212" cy="1146212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7DBA1EFB-3332-42D2-8020-1ACDC0090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0476" y="5206278"/>
              <a:ext cx="706320" cy="70632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86BF480-84DC-4925-BC4A-AEA0E43FAB72}"/>
              </a:ext>
            </a:extLst>
          </p:cNvPr>
          <p:cNvGrpSpPr/>
          <p:nvPr/>
        </p:nvGrpSpPr>
        <p:grpSpPr>
          <a:xfrm>
            <a:off x="-9122748" y="19874"/>
            <a:ext cx="10083262" cy="6858000"/>
            <a:chOff x="491575" y="0"/>
            <a:chExt cx="1008326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66C5921-B444-4A58-ACC9-85FA46D3EE2B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5180667-ABF0-4BD1-A59A-3DF325589CF5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46E7AEF-B273-4D6F-91A6-4BA052C34CCC}"/>
                </a:ext>
              </a:extLst>
            </p:cNvPr>
            <p:cNvSpPr txBox="1"/>
            <p:nvPr/>
          </p:nvSpPr>
          <p:spPr>
            <a:xfrm rot="16200000">
              <a:off x="9117129" y="3051112"/>
              <a:ext cx="19920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5400" b="1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EE048703-4F0F-43AC-B168-C1D057956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C5FB209-25A3-4BF8-860E-A63BD3890CCC}"/>
              </a:ext>
            </a:extLst>
          </p:cNvPr>
          <p:cNvGrpSpPr/>
          <p:nvPr/>
        </p:nvGrpSpPr>
        <p:grpSpPr>
          <a:xfrm>
            <a:off x="-8308884" y="-4297"/>
            <a:ext cx="8692332" cy="6858000"/>
            <a:chOff x="718505" y="-1"/>
            <a:chExt cx="8692332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82E0CF7-2EA9-4786-98F4-B4D6388BA52D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F0AFD05-F378-49C8-8A67-5D3955F556B3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92DD2A5-0B25-4FF0-9FE4-1053BCF0793C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8EDE4164-EDF7-429F-B719-C1469036A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4B5925C-B8FC-405C-B284-D3076BA0037B}"/>
              </a:ext>
            </a:extLst>
          </p:cNvPr>
          <p:cNvGrpSpPr/>
          <p:nvPr/>
        </p:nvGrpSpPr>
        <p:grpSpPr>
          <a:xfrm>
            <a:off x="-10065423" y="-4297"/>
            <a:ext cx="9927504" cy="6858000"/>
            <a:chOff x="-9337032" y="-1"/>
            <a:chExt cx="9927504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D6544C8-C5B5-47B8-91A2-A9583F45C797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0FBA739-B765-4356-9C8E-027321D55DCF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0FF8417-1F1D-42B5-9D19-91833BF0A0D6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E702093-1E29-4EFF-AB58-747FB9065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E0901C8C-9442-4F54-9F80-E2CF2D4CED16}"/>
              </a:ext>
            </a:extLst>
          </p:cNvPr>
          <p:cNvSpPr txBox="1"/>
          <p:nvPr/>
        </p:nvSpPr>
        <p:spPr>
          <a:xfrm rot="16200000">
            <a:off x="-363548" y="3211370"/>
            <a:ext cx="1992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0EEF0"/>
                </a:solidFill>
                <a:latin typeface="Tw Cen MT" panose="020B0602020104020603" pitchFamily="34" charset="0"/>
              </a:rPr>
              <a:t>Factors</a:t>
            </a:r>
          </a:p>
        </p:txBody>
      </p:sp>
    </p:spTree>
    <p:extLst>
      <p:ext uri="{BB962C8B-B14F-4D97-AF65-F5344CB8AC3E}">
        <p14:creationId xmlns:p14="http://schemas.microsoft.com/office/powerpoint/2010/main" val="1199829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FBF0F505E1E8499554C7C4CF03A9E5" ma:contentTypeVersion="11" ma:contentTypeDescription="Create a new document." ma:contentTypeScope="" ma:versionID="33f5d3a7cae00de0eb4aac05bb019fc6">
  <xsd:schema xmlns:xsd="http://www.w3.org/2001/XMLSchema" xmlns:xs="http://www.w3.org/2001/XMLSchema" xmlns:p="http://schemas.microsoft.com/office/2006/metadata/properties" xmlns:ns3="957efadf-bd72-48aa-b680-59a7596fead0" xmlns:ns4="0b1fef0e-55ce-4172-9d2d-6461a7eba4c3" targetNamespace="http://schemas.microsoft.com/office/2006/metadata/properties" ma:root="true" ma:fieldsID="6f5cda24ef86c844d7e548ece76c2b3e" ns3:_="" ns4:_="">
    <xsd:import namespace="957efadf-bd72-48aa-b680-59a7596fead0"/>
    <xsd:import namespace="0b1fef0e-55ce-4172-9d2d-6461a7eba4c3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DateTaken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7efadf-bd72-48aa-b680-59a7596fead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1fef0e-55ce-4172-9d2d-6461a7eba4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E0D9B84-A17E-4502-B94B-6D87967133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57efadf-bd72-48aa-b680-59a7596fead0"/>
    <ds:schemaRef ds:uri="0b1fef0e-55ce-4172-9d2d-6461a7eba4c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FBBE496-AF43-4BD9-B30D-65DE77406D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B936E8C-C897-4461-AA53-5C82FD627981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957efadf-bd72-48aa-b680-59a7596fead0"/>
    <ds:schemaRef ds:uri="0b1fef0e-55ce-4172-9d2d-6461a7eba4c3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3069</TotalTime>
  <Words>1478</Words>
  <Application>Microsoft Office PowerPoint</Application>
  <PresentationFormat>Widescreen</PresentationFormat>
  <Paragraphs>431</Paragraphs>
  <Slides>47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Trebuchet MS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Nahid Ahmed</dc:creator>
  <cp:lastModifiedBy>Helen Zhu</cp:lastModifiedBy>
  <cp:revision>59</cp:revision>
  <dcterms:created xsi:type="dcterms:W3CDTF">2018-07-09T09:35:32Z</dcterms:created>
  <dcterms:modified xsi:type="dcterms:W3CDTF">2019-11-27T21:55:22Z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0x010100B8FBF0F505E1E8499554C7C4CF03A9E5</vt:lpwstr>
  </property>
</Properties>
</file>